
<file path=[Content_Types].xml><?xml version="1.0" encoding="utf-8"?>
<Types xmlns="http://schemas.openxmlformats.org/package/2006/content-types">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5" r:id="rId19"/>
    <p:sldId id="273" r:id="rId20"/>
    <p:sldId id="274"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89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91"/>
    <p:restoredTop sz="94678"/>
  </p:normalViewPr>
  <p:slideViewPr>
    <p:cSldViewPr snapToGrid="0" snapToObjects="1">
      <p:cViewPr varScale="1">
        <p:scale>
          <a:sx n="109" d="100"/>
          <a:sy n="109" d="100"/>
        </p:scale>
        <p:origin x="4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Gender</a:t>
            </a:r>
            <a:r>
              <a:rPr lang="en-US" baseline="0"/>
              <a:t> Distribution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Sheet5!$D$6</c:f>
              <c:strCache>
                <c:ptCount val="1"/>
                <c:pt idx="0">
                  <c:v>Count</c:v>
                </c:pt>
              </c:strCache>
            </c:strRef>
          </c:tx>
          <c:spPr>
            <a:solidFill>
              <a:schemeClr val="accent1"/>
            </a:solidFill>
            <a:ln>
              <a:noFill/>
            </a:ln>
            <a:effectLst/>
          </c:spPr>
          <c:invertIfNegative val="0"/>
          <c:dPt>
            <c:idx val="0"/>
            <c:invertIfNegative val="0"/>
            <c:bubble3D val="0"/>
            <c:spPr>
              <a:solidFill>
                <a:srgbClr val="0A89DB"/>
              </a:solidFill>
              <a:ln>
                <a:noFill/>
              </a:ln>
              <a:effectLst/>
            </c:spPr>
            <c:extLst>
              <c:ext xmlns:c16="http://schemas.microsoft.com/office/drawing/2014/chart" uri="{C3380CC4-5D6E-409C-BE32-E72D297353CC}">
                <c16:uniqueId val="{00000000-9667-3A45-B22D-116937C0C0B1}"/>
              </c:ext>
            </c:extLst>
          </c:dPt>
          <c:dPt>
            <c:idx val="1"/>
            <c:invertIfNegative val="0"/>
            <c:bubble3D val="0"/>
            <c:spPr>
              <a:solidFill>
                <a:srgbClr val="0A89DB"/>
              </a:solidFill>
              <a:ln>
                <a:noFill/>
              </a:ln>
              <a:effectLst/>
            </c:spPr>
            <c:extLst>
              <c:ext xmlns:c16="http://schemas.microsoft.com/office/drawing/2014/chart" uri="{C3380CC4-5D6E-409C-BE32-E72D297353CC}">
                <c16:uniqueId val="{00000001-9667-3A45-B22D-116937C0C0B1}"/>
              </c:ext>
            </c:extLst>
          </c:dPt>
          <c:cat>
            <c:strRef>
              <c:f>Sheet5!$C$7:$C$8</c:f>
              <c:strCache>
                <c:ptCount val="2"/>
                <c:pt idx="0">
                  <c:v>Female</c:v>
                </c:pt>
                <c:pt idx="1">
                  <c:v>Male</c:v>
                </c:pt>
              </c:strCache>
            </c:strRef>
          </c:cat>
          <c:val>
            <c:numRef>
              <c:f>Sheet5!$D$7:$D$8</c:f>
              <c:numCache>
                <c:formatCode>General</c:formatCode>
                <c:ptCount val="2"/>
                <c:pt idx="0">
                  <c:v>76121</c:v>
                </c:pt>
                <c:pt idx="1">
                  <c:v>22792</c:v>
                </c:pt>
              </c:numCache>
            </c:numRef>
          </c:val>
          <c:extLst>
            <c:ext xmlns:c16="http://schemas.microsoft.com/office/drawing/2014/chart" uri="{C3380CC4-5D6E-409C-BE32-E72D297353CC}">
              <c16:uniqueId val="{00000000-DC03-2142-B729-D25C7263325F}"/>
            </c:ext>
          </c:extLst>
        </c:ser>
        <c:dLbls>
          <c:showLegendKey val="0"/>
          <c:showVal val="0"/>
          <c:showCatName val="0"/>
          <c:showSerName val="0"/>
          <c:showPercent val="0"/>
          <c:showBubbleSize val="0"/>
        </c:dLbls>
        <c:gapWidth val="219"/>
        <c:overlap val="-27"/>
        <c:axId val="664716528"/>
        <c:axId val="664718176"/>
      </c:barChart>
      <c:catAx>
        <c:axId val="664716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64718176"/>
        <c:crosses val="autoZero"/>
        <c:auto val="1"/>
        <c:lblAlgn val="ctr"/>
        <c:lblOffset val="100"/>
        <c:noMultiLvlLbl val="0"/>
      </c:catAx>
      <c:valAx>
        <c:axId val="664718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647165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gif>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jp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3/6/21</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387856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01657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3/6/21</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952007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66599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43230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828721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41357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69289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874903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20298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3/6/21</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89730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3/6/21</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569056495"/>
      </p:ext>
    </p:extLst>
  </p:cSld>
  <p:clrMap bg1="lt1" tx1="dk1" bg2="lt2" tx2="dk2" accent1="accent1" accent2="accent2" accent3="accent3" accent4="accent4" accent5="accent5" accent6="accent6" hlink="hlink" folHlink="folHlink"/>
  <p:sldLayoutIdLst>
    <p:sldLayoutId id="2147483724" r:id="rId1"/>
    <p:sldLayoutId id="2147483723" r:id="rId2"/>
    <p:sldLayoutId id="2147483725" r:id="rId3"/>
    <p:sldLayoutId id="2147483726" r:id="rId4"/>
    <p:sldLayoutId id="2147483727" r:id="rId5"/>
    <p:sldLayoutId id="2147483728" r:id="rId6"/>
    <p:sldLayoutId id="2147483733"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AEE09-718D-9C40-A1B5-A51BD219D8ED}"/>
              </a:ext>
            </a:extLst>
          </p:cNvPr>
          <p:cNvSpPr>
            <a:spLocks noGrp="1"/>
          </p:cNvSpPr>
          <p:nvPr>
            <p:ph type="ctrTitle"/>
          </p:nvPr>
        </p:nvSpPr>
        <p:spPr>
          <a:xfrm>
            <a:off x="960121" y="1240403"/>
            <a:ext cx="5943600" cy="2941983"/>
          </a:xfrm>
        </p:spPr>
        <p:txBody>
          <a:bodyPr anchor="ctr">
            <a:normAutofit/>
          </a:bodyPr>
          <a:lstStyle/>
          <a:p>
            <a:pPr algn="l"/>
            <a:r>
              <a:rPr lang="en-US" sz="4800" dirty="0"/>
              <a:t>C2C E-COMMERCE BUSINESS PERFORMANCE ANALYSIS</a:t>
            </a:r>
          </a:p>
        </p:txBody>
      </p:sp>
      <p:sp>
        <p:nvSpPr>
          <p:cNvPr id="3" name="Subtitle 2">
            <a:extLst>
              <a:ext uri="{FF2B5EF4-FFF2-40B4-BE49-F238E27FC236}">
                <a16:creationId xmlns:a16="http://schemas.microsoft.com/office/drawing/2014/main" id="{A4638CC4-0EDD-224A-B44B-5DE508E9B1ED}"/>
              </a:ext>
            </a:extLst>
          </p:cNvPr>
          <p:cNvSpPr>
            <a:spLocks noGrp="1"/>
          </p:cNvSpPr>
          <p:nvPr>
            <p:ph type="subTitle" idx="1"/>
          </p:nvPr>
        </p:nvSpPr>
        <p:spPr>
          <a:xfrm>
            <a:off x="319468" y="5620056"/>
            <a:ext cx="4640579" cy="1013577"/>
          </a:xfrm>
        </p:spPr>
        <p:txBody>
          <a:bodyPr>
            <a:normAutofit/>
          </a:bodyPr>
          <a:lstStyle/>
          <a:p>
            <a:pPr algn="l"/>
            <a:r>
              <a:rPr lang="en-US" dirty="0"/>
              <a:t>Mentor: </a:t>
            </a:r>
            <a:r>
              <a:rPr lang="en-US" dirty="0" err="1"/>
              <a:t>Upom</a:t>
            </a:r>
            <a:r>
              <a:rPr lang="en-US" dirty="0"/>
              <a:t> Malik</a:t>
            </a:r>
          </a:p>
        </p:txBody>
      </p:sp>
      <p:pic>
        <p:nvPicPr>
          <p:cNvPr id="4" name="Video 3">
            <a:extLst>
              <a:ext uri="{FF2B5EF4-FFF2-40B4-BE49-F238E27FC236}">
                <a16:creationId xmlns:a16="http://schemas.microsoft.com/office/drawing/2014/main" id="{F5EE7368-4875-4D5D-915E-5288D1724E6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7533136" y="1493203"/>
            <a:ext cx="4015397" cy="2258661"/>
          </a:xfrm>
          <a:prstGeom prst="rect">
            <a:avLst/>
          </a:prstGeom>
        </p:spPr>
      </p:pic>
      <p:sp>
        <p:nvSpPr>
          <p:cNvPr id="7" name="Subtitle 2">
            <a:extLst>
              <a:ext uri="{FF2B5EF4-FFF2-40B4-BE49-F238E27FC236}">
                <a16:creationId xmlns:a16="http://schemas.microsoft.com/office/drawing/2014/main" id="{17717D07-E47D-5144-AD9C-937A4826602D}"/>
              </a:ext>
            </a:extLst>
          </p:cNvPr>
          <p:cNvSpPr txBox="1">
            <a:spLocks/>
          </p:cNvSpPr>
          <p:nvPr/>
        </p:nvSpPr>
        <p:spPr>
          <a:xfrm>
            <a:off x="3931921" y="4578115"/>
            <a:ext cx="5911506" cy="1150200"/>
          </a:xfrm>
          <a:prstGeom prst="rect">
            <a:avLst/>
          </a:prstGeom>
        </p:spPr>
        <p:txBody>
          <a:bodyPr vert="horz" lIns="109728" tIns="109728" rIns="109728" bIns="91440" rtlCol="0" anchor="t">
            <a:normAutofit/>
          </a:bodyPr>
          <a:lstStyle>
            <a:lvl1pPr marL="0" indent="0" algn="l" defTabSz="914400" rtl="0" eaLnBrk="1" latinLnBrk="0" hangingPunct="1">
              <a:lnSpc>
                <a:spcPct val="130000"/>
              </a:lnSpc>
              <a:spcBef>
                <a:spcPts val="930"/>
              </a:spcBef>
              <a:buFont typeface="Corbel" panose="020B0503020204020204" pitchFamily="34" charset="0"/>
              <a:buNone/>
              <a:defRPr sz="2400" b="0" kern="1200" spc="150" baseline="0">
                <a:solidFill>
                  <a:schemeClr val="tx1">
                    <a:lumMod val="85000"/>
                    <a:lumOff val="15000"/>
                  </a:schemeClr>
                </a:solidFill>
                <a:latin typeface="+mn-lt"/>
                <a:ea typeface="+mn-ea"/>
                <a:cs typeface="+mn-cs"/>
              </a:defRPr>
            </a:lvl1pPr>
            <a:lvl2pPr marL="457200" indent="0" algn="ctr" defTabSz="914400" rtl="0" eaLnBrk="1" latinLnBrk="0" hangingPunct="1">
              <a:lnSpc>
                <a:spcPct val="140000"/>
              </a:lnSpc>
              <a:spcBef>
                <a:spcPts val="930"/>
              </a:spcBef>
              <a:buFont typeface="Corbel" panose="020B0503020204020204" pitchFamily="34" charset="0"/>
              <a:buNone/>
              <a:defRPr sz="2000" kern="1200" spc="150" baseline="0">
                <a:solidFill>
                  <a:schemeClr val="tx1">
                    <a:lumMod val="75000"/>
                    <a:lumOff val="25000"/>
                  </a:schemeClr>
                </a:solidFill>
                <a:latin typeface="+mn-lt"/>
                <a:ea typeface="+mn-ea"/>
                <a:cs typeface="+mn-cs"/>
              </a:defRPr>
            </a:lvl2pPr>
            <a:lvl3pPr marL="914400" indent="0" algn="ctr" defTabSz="914400" rtl="0" eaLnBrk="1" latinLnBrk="0" hangingPunct="1">
              <a:lnSpc>
                <a:spcPct val="140000"/>
              </a:lnSpc>
              <a:spcBef>
                <a:spcPts val="930"/>
              </a:spcBef>
              <a:buFont typeface="Corbel" panose="020B0503020204020204" pitchFamily="34" charset="0"/>
              <a:buNone/>
              <a:defRPr sz="1800" i="1" kern="1200" spc="150" baseline="0">
                <a:solidFill>
                  <a:schemeClr val="tx1">
                    <a:lumMod val="75000"/>
                    <a:lumOff val="25000"/>
                  </a:schemeClr>
                </a:solidFill>
                <a:latin typeface="+mn-lt"/>
                <a:ea typeface="+mn-ea"/>
                <a:cs typeface="+mn-cs"/>
              </a:defRPr>
            </a:lvl3pPr>
            <a:lvl4pPr marL="1371600" indent="0" algn="ctr"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4pPr>
            <a:lvl5pPr marL="1828800" indent="0" algn="ctr" defTabSz="914400" rtl="0" eaLnBrk="1" latinLnBrk="0" hangingPunct="1">
              <a:lnSpc>
                <a:spcPct val="140000"/>
              </a:lnSpc>
              <a:spcBef>
                <a:spcPts val="930"/>
              </a:spcBef>
              <a:buFont typeface="Corbel" panose="020B0503020204020204" pitchFamily="34" charset="0"/>
              <a:buNone/>
              <a:defRPr sz="1600" i="1" kern="1200" spc="150" baseline="0">
                <a:solidFill>
                  <a:schemeClr val="tx1">
                    <a:lumMod val="75000"/>
                    <a:lumOff val="25000"/>
                  </a:schemeClr>
                </a:solidFill>
                <a:latin typeface="+mn-lt"/>
                <a:ea typeface="+mn-ea"/>
                <a:cs typeface="+mn-cs"/>
              </a:defRPr>
            </a:lvl5pPr>
            <a:lvl6pPr marL="22860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6pPr>
            <a:lvl7pPr marL="27432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7pPr>
            <a:lvl8pPr marL="32004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8pPr>
            <a:lvl9pPr marL="36576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9pPr>
          </a:lstStyle>
          <a:p>
            <a:r>
              <a:rPr lang="en-US" dirty="0">
                <a:solidFill>
                  <a:schemeClr val="bg1"/>
                </a:solidFill>
              </a:rPr>
              <a:t>Presented By: Femi Babatunde</a:t>
            </a:r>
          </a:p>
        </p:txBody>
      </p:sp>
      <p:pic>
        <p:nvPicPr>
          <p:cNvPr id="6" name="Picture 5" descr="Logo, company name&#10;&#10;Description automatically generated">
            <a:extLst>
              <a:ext uri="{FF2B5EF4-FFF2-40B4-BE49-F238E27FC236}">
                <a16:creationId xmlns:a16="http://schemas.microsoft.com/office/drawing/2014/main" id="{6E736443-3A73-6446-B03F-4B54AAEB0E04}"/>
              </a:ext>
            </a:extLst>
          </p:cNvPr>
          <p:cNvPicPr>
            <a:picLocks noChangeAspect="1"/>
          </p:cNvPicPr>
          <p:nvPr/>
        </p:nvPicPr>
        <p:blipFill>
          <a:blip r:embed="rId5"/>
          <a:stretch>
            <a:fillRect/>
          </a:stretch>
        </p:blipFill>
        <p:spPr>
          <a:xfrm>
            <a:off x="9408732" y="5480357"/>
            <a:ext cx="2463800" cy="812800"/>
          </a:xfrm>
          <a:prstGeom prst="rect">
            <a:avLst/>
          </a:prstGeom>
        </p:spPr>
      </p:pic>
    </p:spTree>
    <p:extLst>
      <p:ext uri="{BB962C8B-B14F-4D97-AF65-F5344CB8AC3E}">
        <p14:creationId xmlns:p14="http://schemas.microsoft.com/office/powerpoint/2010/main" val="402710897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F9B1C2-7D20-4F91-A660-197C98B9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39445"/>
            <a:ext cx="6114985" cy="2298326"/>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711321-D069-D640-9535-E1B005B49C8A}"/>
              </a:ext>
            </a:extLst>
          </p:cNvPr>
          <p:cNvSpPr>
            <a:spLocks noGrp="1"/>
          </p:cNvSpPr>
          <p:nvPr>
            <p:ph type="title"/>
          </p:nvPr>
        </p:nvSpPr>
        <p:spPr>
          <a:xfrm>
            <a:off x="960119" y="2100845"/>
            <a:ext cx="4670234" cy="1975527"/>
          </a:xfrm>
        </p:spPr>
        <p:txBody>
          <a:bodyPr vert="horz" lIns="91440" tIns="45720" rIns="91440" bIns="45720" rtlCol="0" anchor="ctr">
            <a:normAutofit/>
          </a:bodyPr>
          <a:lstStyle/>
          <a:p>
            <a:r>
              <a:rPr lang="en-US" sz="6100"/>
              <a:t>Data exploration</a:t>
            </a:r>
          </a:p>
        </p:txBody>
      </p:sp>
      <p:sp useBgFill="1">
        <p:nvSpPr>
          <p:cNvPr id="17" name="Rectangle 16">
            <a:extLst>
              <a:ext uri="{FF2B5EF4-FFF2-40B4-BE49-F238E27FC236}">
                <a16:creationId xmlns:a16="http://schemas.microsoft.com/office/drawing/2014/main" id="{A89C4E6E-ECA4-40E5-A54E-13E92B678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37771"/>
            <a:ext cx="6114982" cy="8093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8F3AA9-883F-D04E-9539-BB3B1D6E498D}"/>
              </a:ext>
            </a:extLst>
          </p:cNvPr>
          <p:cNvSpPr>
            <a:spLocks noGrp="1"/>
          </p:cNvSpPr>
          <p:nvPr>
            <p:ph idx="1"/>
          </p:nvPr>
        </p:nvSpPr>
        <p:spPr>
          <a:xfrm>
            <a:off x="171681" y="4969017"/>
            <a:ext cx="6415088" cy="540135"/>
          </a:xfrm>
        </p:spPr>
        <p:txBody>
          <a:bodyPr vert="horz" lIns="91440" tIns="45720" rIns="91440" bIns="45720" rtlCol="0" anchor="ctr">
            <a:noAutofit/>
          </a:bodyPr>
          <a:lstStyle/>
          <a:p>
            <a:pPr>
              <a:lnSpc>
                <a:spcPct val="91000"/>
              </a:lnSpc>
            </a:pPr>
            <a:r>
              <a:rPr lang="en-US" sz="2000" dirty="0">
                <a:latin typeface="Times New Roman" panose="02020603050405020304" pitchFamily="18" charset="0"/>
                <a:cs typeface="Times New Roman" panose="02020603050405020304" pitchFamily="18" charset="0"/>
              </a:rPr>
              <a:t>Based on the dataset, there were more females in the dataset than male.</a:t>
            </a:r>
          </a:p>
        </p:txBody>
      </p:sp>
      <p:sp>
        <p:nvSpPr>
          <p:cNvPr id="6" name="Title 1">
            <a:extLst>
              <a:ext uri="{FF2B5EF4-FFF2-40B4-BE49-F238E27FC236}">
                <a16:creationId xmlns:a16="http://schemas.microsoft.com/office/drawing/2014/main" id="{6DB341A9-4F63-C544-8F47-4ED5A3F0F89C}"/>
              </a:ext>
            </a:extLst>
          </p:cNvPr>
          <p:cNvSpPr txBox="1">
            <a:spLocks/>
          </p:cNvSpPr>
          <p:nvPr/>
        </p:nvSpPr>
        <p:spPr>
          <a:xfrm>
            <a:off x="960120" y="1776340"/>
            <a:ext cx="4572000" cy="10240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a:lstStyle>
          <a:p>
            <a:pPr>
              <a:spcAft>
                <a:spcPts val="600"/>
              </a:spcAft>
            </a:pPr>
            <a:r>
              <a:rPr lang="en-US" sz="2400" dirty="0">
                <a:solidFill>
                  <a:schemeClr val="tx1"/>
                </a:solidFill>
              </a:rPr>
              <a:t>Gender distribution</a:t>
            </a:r>
          </a:p>
        </p:txBody>
      </p:sp>
      <p:graphicFrame>
        <p:nvGraphicFramePr>
          <p:cNvPr id="5" name="Chart 4">
            <a:extLst>
              <a:ext uri="{FF2B5EF4-FFF2-40B4-BE49-F238E27FC236}">
                <a16:creationId xmlns:a16="http://schemas.microsoft.com/office/drawing/2014/main" id="{E1232AA6-5508-FC4F-8652-749235E65302}"/>
              </a:ext>
            </a:extLst>
          </p:cNvPr>
          <p:cNvGraphicFramePr>
            <a:graphicFrameLocks/>
          </p:cNvGraphicFramePr>
          <p:nvPr>
            <p:extLst>
              <p:ext uri="{D42A27DB-BD31-4B8C-83A1-F6EECF244321}">
                <p14:modId xmlns:p14="http://schemas.microsoft.com/office/powerpoint/2010/main" val="2639436862"/>
              </p:ext>
            </p:extLst>
          </p:nvPr>
        </p:nvGraphicFramePr>
        <p:xfrm>
          <a:off x="6758450" y="914400"/>
          <a:ext cx="4519149" cy="5029200"/>
        </p:xfrm>
        <a:graphic>
          <a:graphicData uri="http://schemas.openxmlformats.org/drawingml/2006/chart">
            <c:chart xmlns:c="http://schemas.openxmlformats.org/drawingml/2006/chart" xmlns:r="http://schemas.openxmlformats.org/officeDocument/2006/relationships" r:id="rId2"/>
          </a:graphicData>
        </a:graphic>
      </p:graphicFrame>
      <p:sp>
        <p:nvSpPr>
          <p:cNvPr id="12" name="Content Placeholder 2">
            <a:extLst>
              <a:ext uri="{FF2B5EF4-FFF2-40B4-BE49-F238E27FC236}">
                <a16:creationId xmlns:a16="http://schemas.microsoft.com/office/drawing/2014/main" id="{15CDA63D-928D-B24D-A706-1CF06B8CA6E4}"/>
              </a:ext>
            </a:extLst>
          </p:cNvPr>
          <p:cNvSpPr txBox="1">
            <a:spLocks/>
          </p:cNvSpPr>
          <p:nvPr/>
        </p:nvSpPr>
        <p:spPr>
          <a:xfrm>
            <a:off x="157097" y="4399171"/>
            <a:ext cx="6415088" cy="540135"/>
          </a:xfrm>
          <a:prstGeom prst="rect">
            <a:avLst/>
          </a:prstGeom>
        </p:spPr>
        <p:txBody>
          <a:bodyPr vert="horz" lIns="91440" tIns="45720" rIns="91440" bIns="45720" rtlCol="0" anchor="ctr">
            <a:no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1000"/>
              </a:lnSpc>
            </a:pPr>
            <a:r>
              <a:rPr lang="en-US" sz="2000" dirty="0"/>
              <a:t>Gender Distribution</a:t>
            </a:r>
          </a:p>
        </p:txBody>
      </p:sp>
    </p:spTree>
    <p:extLst>
      <p:ext uri="{BB962C8B-B14F-4D97-AF65-F5344CB8AC3E}">
        <p14:creationId xmlns:p14="http://schemas.microsoft.com/office/powerpoint/2010/main" val="3764060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F9B1C2-7D20-4F91-A660-197C98B9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39445"/>
            <a:ext cx="6114985" cy="2298326"/>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711321-D069-D640-9535-E1B005B49C8A}"/>
              </a:ext>
            </a:extLst>
          </p:cNvPr>
          <p:cNvSpPr>
            <a:spLocks noGrp="1"/>
          </p:cNvSpPr>
          <p:nvPr>
            <p:ph type="title"/>
          </p:nvPr>
        </p:nvSpPr>
        <p:spPr>
          <a:xfrm>
            <a:off x="24341" y="2119797"/>
            <a:ext cx="5630353" cy="1975527"/>
          </a:xfrm>
        </p:spPr>
        <p:txBody>
          <a:bodyPr vert="horz" lIns="91440" tIns="45720" rIns="91440" bIns="45720" rtlCol="0" anchor="ctr">
            <a:normAutofit fontScale="90000"/>
          </a:bodyPr>
          <a:lstStyle/>
          <a:p>
            <a:r>
              <a:rPr lang="en-US" sz="6100" dirty="0"/>
              <a:t>Data exploration </a:t>
            </a:r>
            <a:r>
              <a:rPr lang="en-US" sz="6100" dirty="0" err="1"/>
              <a:t>CONT’d</a:t>
            </a:r>
            <a:endParaRPr lang="en-US" sz="6100" dirty="0"/>
          </a:p>
        </p:txBody>
      </p:sp>
      <p:sp useBgFill="1">
        <p:nvSpPr>
          <p:cNvPr id="17" name="Rectangle 16">
            <a:extLst>
              <a:ext uri="{FF2B5EF4-FFF2-40B4-BE49-F238E27FC236}">
                <a16:creationId xmlns:a16="http://schemas.microsoft.com/office/drawing/2014/main" id="{A89C4E6E-ECA4-40E5-A54E-13E92B678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37771"/>
            <a:ext cx="6114982" cy="8093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8F3AA9-883F-D04E-9539-BB3B1D6E498D}"/>
              </a:ext>
            </a:extLst>
          </p:cNvPr>
          <p:cNvSpPr>
            <a:spLocks noGrp="1"/>
          </p:cNvSpPr>
          <p:nvPr>
            <p:ph idx="1"/>
          </p:nvPr>
        </p:nvSpPr>
        <p:spPr>
          <a:xfrm>
            <a:off x="171680" y="5803032"/>
            <a:ext cx="6415088" cy="540135"/>
          </a:xfrm>
        </p:spPr>
        <p:txBody>
          <a:bodyPr vert="horz" lIns="91440" tIns="45720" rIns="91440" bIns="45720" rtlCol="0" anchor="ctr">
            <a:noAutofit/>
          </a:bodyPr>
          <a:lstStyle/>
          <a:p>
            <a:pPr>
              <a:lnSpc>
                <a:spcPct val="91000"/>
              </a:lnSpc>
            </a:pPr>
            <a:r>
              <a:rPr lang="en-US" sz="2000" dirty="0"/>
              <a:t>2% of dataset were identified as sellers</a:t>
            </a:r>
          </a:p>
          <a:p>
            <a:pPr>
              <a:lnSpc>
                <a:spcPct val="91000"/>
              </a:lnSpc>
            </a:pPr>
            <a:r>
              <a:rPr lang="en-US" sz="2000" dirty="0"/>
              <a:t>5% were identified as buyers</a:t>
            </a:r>
          </a:p>
          <a:p>
            <a:pPr>
              <a:lnSpc>
                <a:spcPct val="91000"/>
              </a:lnSpc>
            </a:pPr>
            <a:r>
              <a:rPr lang="en-US" sz="2000" dirty="0"/>
              <a:t>93% did not buy anything on platform</a:t>
            </a:r>
          </a:p>
          <a:p>
            <a:pPr>
              <a:lnSpc>
                <a:spcPct val="91000"/>
              </a:lnSpc>
            </a:pPr>
            <a:endParaRPr lang="en-US" sz="2000" dirty="0"/>
          </a:p>
          <a:p>
            <a:pPr>
              <a:lnSpc>
                <a:spcPct val="91000"/>
              </a:lnSpc>
            </a:pPr>
            <a:endParaRPr lang="en-US" sz="2000" dirty="0"/>
          </a:p>
        </p:txBody>
      </p:sp>
      <p:sp>
        <p:nvSpPr>
          <p:cNvPr id="12" name="Content Placeholder 2">
            <a:extLst>
              <a:ext uri="{FF2B5EF4-FFF2-40B4-BE49-F238E27FC236}">
                <a16:creationId xmlns:a16="http://schemas.microsoft.com/office/drawing/2014/main" id="{15CDA63D-928D-B24D-A706-1CF06B8CA6E4}"/>
              </a:ext>
            </a:extLst>
          </p:cNvPr>
          <p:cNvSpPr txBox="1">
            <a:spLocks/>
          </p:cNvSpPr>
          <p:nvPr/>
        </p:nvSpPr>
        <p:spPr>
          <a:xfrm>
            <a:off x="157097" y="4399171"/>
            <a:ext cx="6415088" cy="540135"/>
          </a:xfrm>
          <a:prstGeom prst="rect">
            <a:avLst/>
          </a:prstGeom>
        </p:spPr>
        <p:txBody>
          <a:bodyPr vert="horz" lIns="91440" tIns="45720" rIns="91440" bIns="45720" rtlCol="0" anchor="ctr">
            <a:no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1000"/>
              </a:lnSpc>
            </a:pPr>
            <a:r>
              <a:rPr lang="en-US" sz="2000" dirty="0"/>
              <a:t>User’s Segmentation</a:t>
            </a:r>
          </a:p>
        </p:txBody>
      </p:sp>
      <p:pic>
        <p:nvPicPr>
          <p:cNvPr id="14" name="Picture 13" descr="Chart&#10;&#10;Description automatically generated">
            <a:extLst>
              <a:ext uri="{FF2B5EF4-FFF2-40B4-BE49-F238E27FC236}">
                <a16:creationId xmlns:a16="http://schemas.microsoft.com/office/drawing/2014/main" id="{12B3B258-DD9C-BD44-B0C1-8770A9E7A10C}"/>
              </a:ext>
            </a:extLst>
          </p:cNvPr>
          <p:cNvPicPr/>
          <p:nvPr/>
        </p:nvPicPr>
        <p:blipFill>
          <a:blip r:embed="rId2">
            <a:extLst>
              <a:ext uri="{28A0092B-C50C-407E-A947-70E740481C1C}">
                <a14:useLocalDpi xmlns:a14="http://schemas.microsoft.com/office/drawing/2010/main" val="0"/>
              </a:ext>
            </a:extLst>
          </a:blip>
          <a:stretch>
            <a:fillRect/>
          </a:stretch>
        </p:blipFill>
        <p:spPr>
          <a:xfrm>
            <a:off x="7379609" y="914401"/>
            <a:ext cx="4019550" cy="4929188"/>
          </a:xfrm>
          <a:prstGeom prst="rect">
            <a:avLst/>
          </a:prstGeom>
        </p:spPr>
      </p:pic>
    </p:spTree>
    <p:extLst>
      <p:ext uri="{BB962C8B-B14F-4D97-AF65-F5344CB8AC3E}">
        <p14:creationId xmlns:p14="http://schemas.microsoft.com/office/powerpoint/2010/main" val="290432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F9B1C2-7D20-4F91-A660-197C98B9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39445"/>
            <a:ext cx="6114985" cy="2298326"/>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711321-D069-D640-9535-E1B005B49C8A}"/>
              </a:ext>
            </a:extLst>
          </p:cNvPr>
          <p:cNvSpPr>
            <a:spLocks noGrp="1"/>
          </p:cNvSpPr>
          <p:nvPr>
            <p:ph type="title"/>
          </p:nvPr>
        </p:nvSpPr>
        <p:spPr>
          <a:xfrm>
            <a:off x="24341" y="2119797"/>
            <a:ext cx="5630353" cy="1975527"/>
          </a:xfrm>
        </p:spPr>
        <p:txBody>
          <a:bodyPr vert="horz" lIns="91440" tIns="45720" rIns="91440" bIns="45720" rtlCol="0" anchor="ctr">
            <a:normAutofit fontScale="90000"/>
          </a:bodyPr>
          <a:lstStyle/>
          <a:p>
            <a:r>
              <a:rPr lang="en-US" sz="6100" dirty="0"/>
              <a:t>Data exploration </a:t>
            </a:r>
            <a:r>
              <a:rPr lang="en-US" sz="6100" dirty="0" err="1"/>
              <a:t>CONT’d</a:t>
            </a:r>
            <a:endParaRPr lang="en-US" sz="6100" dirty="0"/>
          </a:p>
        </p:txBody>
      </p:sp>
      <p:sp useBgFill="1">
        <p:nvSpPr>
          <p:cNvPr id="17" name="Rectangle 16">
            <a:extLst>
              <a:ext uri="{FF2B5EF4-FFF2-40B4-BE49-F238E27FC236}">
                <a16:creationId xmlns:a16="http://schemas.microsoft.com/office/drawing/2014/main" id="{A89C4E6E-ECA4-40E5-A54E-13E92B678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37771"/>
            <a:ext cx="6114982" cy="8093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8F3AA9-883F-D04E-9539-BB3B1D6E498D}"/>
              </a:ext>
            </a:extLst>
          </p:cNvPr>
          <p:cNvSpPr>
            <a:spLocks noGrp="1"/>
          </p:cNvSpPr>
          <p:nvPr>
            <p:ph idx="1"/>
          </p:nvPr>
        </p:nvSpPr>
        <p:spPr>
          <a:xfrm>
            <a:off x="171680" y="5803032"/>
            <a:ext cx="6415088" cy="540135"/>
          </a:xfrm>
        </p:spPr>
        <p:txBody>
          <a:bodyPr vert="horz" lIns="91440" tIns="45720" rIns="91440" bIns="45720" rtlCol="0" anchor="ctr">
            <a:noAutofit/>
          </a:bodyPr>
          <a:lstStyle/>
          <a:p>
            <a:pPr>
              <a:lnSpc>
                <a:spcPct val="91000"/>
              </a:lnSpc>
            </a:pPr>
            <a:r>
              <a:rPr lang="en-US" sz="2000" dirty="0"/>
              <a:t>2% identified as sellers (</a:t>
            </a:r>
            <a:r>
              <a:rPr lang="en-US" sz="2000" dirty="0">
                <a:solidFill>
                  <a:srgbClr val="C00000"/>
                </a:solidFill>
              </a:rPr>
              <a:t>products sold &gt;=1</a:t>
            </a:r>
            <a:r>
              <a:rPr lang="en-US" sz="2000" dirty="0"/>
              <a:t>)</a:t>
            </a:r>
          </a:p>
          <a:p>
            <a:pPr>
              <a:lnSpc>
                <a:spcPct val="91000"/>
              </a:lnSpc>
            </a:pPr>
            <a:r>
              <a:rPr lang="en-US" sz="2000" dirty="0"/>
              <a:t>5% identified as buyers (</a:t>
            </a:r>
            <a:r>
              <a:rPr lang="en-US" sz="2000" dirty="0">
                <a:solidFill>
                  <a:srgbClr val="C00000"/>
                </a:solidFill>
              </a:rPr>
              <a:t>products bought &gt;=1</a:t>
            </a:r>
            <a:r>
              <a:rPr lang="en-US" sz="2000" dirty="0"/>
              <a:t>)</a:t>
            </a:r>
          </a:p>
          <a:p>
            <a:pPr>
              <a:lnSpc>
                <a:spcPct val="91000"/>
              </a:lnSpc>
            </a:pPr>
            <a:r>
              <a:rPr lang="en-US" sz="2000" dirty="0"/>
              <a:t>93% did not sell or buy anything on platform</a:t>
            </a:r>
          </a:p>
          <a:p>
            <a:pPr>
              <a:lnSpc>
                <a:spcPct val="91000"/>
              </a:lnSpc>
            </a:pPr>
            <a:endParaRPr lang="en-US" sz="2000" dirty="0"/>
          </a:p>
          <a:p>
            <a:pPr>
              <a:lnSpc>
                <a:spcPct val="91000"/>
              </a:lnSpc>
            </a:pPr>
            <a:endParaRPr lang="en-US" sz="2000" dirty="0"/>
          </a:p>
        </p:txBody>
      </p:sp>
      <p:sp>
        <p:nvSpPr>
          <p:cNvPr id="12" name="Content Placeholder 2">
            <a:extLst>
              <a:ext uri="{FF2B5EF4-FFF2-40B4-BE49-F238E27FC236}">
                <a16:creationId xmlns:a16="http://schemas.microsoft.com/office/drawing/2014/main" id="{15CDA63D-928D-B24D-A706-1CF06B8CA6E4}"/>
              </a:ext>
            </a:extLst>
          </p:cNvPr>
          <p:cNvSpPr txBox="1">
            <a:spLocks/>
          </p:cNvSpPr>
          <p:nvPr/>
        </p:nvSpPr>
        <p:spPr>
          <a:xfrm>
            <a:off x="157097" y="4399171"/>
            <a:ext cx="6415088" cy="540135"/>
          </a:xfrm>
          <a:prstGeom prst="rect">
            <a:avLst/>
          </a:prstGeom>
        </p:spPr>
        <p:txBody>
          <a:bodyPr vert="horz" lIns="91440" tIns="45720" rIns="91440" bIns="45720" rtlCol="0" anchor="ctr">
            <a:no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1000"/>
              </a:lnSpc>
            </a:pPr>
            <a:r>
              <a:rPr lang="en-US" sz="2000" dirty="0"/>
              <a:t>User’s Segmentation</a:t>
            </a:r>
          </a:p>
        </p:txBody>
      </p:sp>
      <p:pic>
        <p:nvPicPr>
          <p:cNvPr id="14" name="Picture 13" descr="Chart&#10;&#10;Description automatically generated">
            <a:extLst>
              <a:ext uri="{FF2B5EF4-FFF2-40B4-BE49-F238E27FC236}">
                <a16:creationId xmlns:a16="http://schemas.microsoft.com/office/drawing/2014/main" id="{12B3B258-DD9C-BD44-B0C1-8770A9E7A10C}"/>
              </a:ext>
            </a:extLst>
          </p:cNvPr>
          <p:cNvPicPr/>
          <p:nvPr/>
        </p:nvPicPr>
        <p:blipFill>
          <a:blip r:embed="rId2">
            <a:extLst>
              <a:ext uri="{28A0092B-C50C-407E-A947-70E740481C1C}">
                <a14:useLocalDpi xmlns:a14="http://schemas.microsoft.com/office/drawing/2010/main" val="0"/>
              </a:ext>
            </a:extLst>
          </a:blip>
          <a:stretch>
            <a:fillRect/>
          </a:stretch>
        </p:blipFill>
        <p:spPr>
          <a:xfrm>
            <a:off x="7379609" y="914401"/>
            <a:ext cx="4019550" cy="4929188"/>
          </a:xfrm>
          <a:prstGeom prst="rect">
            <a:avLst/>
          </a:prstGeom>
        </p:spPr>
      </p:pic>
    </p:spTree>
    <p:extLst>
      <p:ext uri="{BB962C8B-B14F-4D97-AF65-F5344CB8AC3E}">
        <p14:creationId xmlns:p14="http://schemas.microsoft.com/office/powerpoint/2010/main" val="314517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32FE-DDE1-8148-A26B-A075F783F395}"/>
              </a:ext>
            </a:extLst>
          </p:cNvPr>
          <p:cNvSpPr>
            <a:spLocks noGrp="1"/>
          </p:cNvSpPr>
          <p:nvPr>
            <p:ph type="title"/>
          </p:nvPr>
        </p:nvSpPr>
        <p:spPr>
          <a:xfrm>
            <a:off x="960120" y="317814"/>
            <a:ext cx="10268712" cy="758545"/>
          </a:xfrm>
        </p:spPr>
        <p:txBody>
          <a:bodyPr>
            <a:normAutofit fontScale="90000"/>
          </a:bodyPr>
          <a:lstStyle/>
          <a:p>
            <a:r>
              <a:rPr lang="en-US" dirty="0">
                <a:solidFill>
                  <a:schemeClr val="tx1"/>
                </a:solidFill>
              </a:rPr>
              <a:t>Data exploration cont’d</a:t>
            </a:r>
          </a:p>
        </p:txBody>
      </p:sp>
      <p:sp>
        <p:nvSpPr>
          <p:cNvPr id="3" name="Content Placeholder 2">
            <a:extLst>
              <a:ext uri="{FF2B5EF4-FFF2-40B4-BE49-F238E27FC236}">
                <a16:creationId xmlns:a16="http://schemas.microsoft.com/office/drawing/2014/main" id="{5E6CA552-9F31-CF49-A539-6B856CD06E66}"/>
              </a:ext>
            </a:extLst>
          </p:cNvPr>
          <p:cNvSpPr>
            <a:spLocks noGrp="1"/>
          </p:cNvSpPr>
          <p:nvPr>
            <p:ph idx="1"/>
          </p:nvPr>
        </p:nvSpPr>
        <p:spPr>
          <a:xfrm>
            <a:off x="814388" y="5802380"/>
            <a:ext cx="10414444" cy="552068"/>
          </a:xfrm>
        </p:spPr>
        <p:txBody>
          <a:bodyPr>
            <a:normAutofit fontScale="70000" lnSpcReduction="20000"/>
          </a:bodyPr>
          <a:lstStyle/>
          <a:p>
            <a:r>
              <a:rPr lang="en-US" dirty="0"/>
              <a:t>From the above, some sellers and buyers had products listed on the platform. 7 of the top 10 buyers had products listed. One of the top buyers was also a top seller.</a:t>
            </a:r>
          </a:p>
        </p:txBody>
      </p:sp>
      <p:pic>
        <p:nvPicPr>
          <p:cNvPr id="4" name="Picture 3" descr="Chart, bar chart&#10;&#10;Description automatically generated">
            <a:extLst>
              <a:ext uri="{FF2B5EF4-FFF2-40B4-BE49-F238E27FC236}">
                <a16:creationId xmlns:a16="http://schemas.microsoft.com/office/drawing/2014/main" id="{C1766656-A5BD-8D43-A664-8F4818D8D8C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50927" y="1294729"/>
            <a:ext cx="4957762" cy="4086860"/>
          </a:xfrm>
          <a:prstGeom prst="rect">
            <a:avLst/>
          </a:prstGeom>
        </p:spPr>
      </p:pic>
      <p:sp>
        <p:nvSpPr>
          <p:cNvPr id="5" name="Rectangle 4">
            <a:extLst>
              <a:ext uri="{FF2B5EF4-FFF2-40B4-BE49-F238E27FC236}">
                <a16:creationId xmlns:a16="http://schemas.microsoft.com/office/drawing/2014/main" id="{57654589-5BAD-E749-951D-7C953A02D78A}"/>
              </a:ext>
            </a:extLst>
          </p:cNvPr>
          <p:cNvSpPr/>
          <p:nvPr/>
        </p:nvSpPr>
        <p:spPr>
          <a:xfrm>
            <a:off x="6021610" y="1294729"/>
            <a:ext cx="177332" cy="418804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1F394B2-3CD5-7348-AE11-C5465D678B2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839308" y="1294729"/>
            <a:ext cx="5013029" cy="4086860"/>
          </a:xfrm>
          <a:prstGeom prst="rect">
            <a:avLst/>
          </a:prstGeom>
        </p:spPr>
      </p:pic>
    </p:spTree>
    <p:extLst>
      <p:ext uri="{BB962C8B-B14F-4D97-AF65-F5344CB8AC3E}">
        <p14:creationId xmlns:p14="http://schemas.microsoft.com/office/powerpoint/2010/main" val="3238331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32FE-DDE1-8148-A26B-A075F783F395}"/>
              </a:ext>
            </a:extLst>
          </p:cNvPr>
          <p:cNvSpPr>
            <a:spLocks noGrp="1"/>
          </p:cNvSpPr>
          <p:nvPr>
            <p:ph type="title"/>
          </p:nvPr>
        </p:nvSpPr>
        <p:spPr>
          <a:xfrm>
            <a:off x="960120" y="317814"/>
            <a:ext cx="10268712" cy="758545"/>
          </a:xfrm>
        </p:spPr>
        <p:txBody>
          <a:bodyPr>
            <a:normAutofit fontScale="90000"/>
          </a:bodyPr>
          <a:lstStyle/>
          <a:p>
            <a:r>
              <a:rPr lang="en-US" dirty="0">
                <a:solidFill>
                  <a:schemeClr val="tx1"/>
                </a:solidFill>
              </a:rPr>
              <a:t>Data exploration cont’d</a:t>
            </a:r>
          </a:p>
        </p:txBody>
      </p:sp>
      <p:sp>
        <p:nvSpPr>
          <p:cNvPr id="3" name="Content Placeholder 2">
            <a:extLst>
              <a:ext uri="{FF2B5EF4-FFF2-40B4-BE49-F238E27FC236}">
                <a16:creationId xmlns:a16="http://schemas.microsoft.com/office/drawing/2014/main" id="{5E6CA552-9F31-CF49-A539-6B856CD06E66}"/>
              </a:ext>
            </a:extLst>
          </p:cNvPr>
          <p:cNvSpPr>
            <a:spLocks noGrp="1"/>
          </p:cNvSpPr>
          <p:nvPr>
            <p:ph idx="1"/>
          </p:nvPr>
        </p:nvSpPr>
        <p:spPr>
          <a:xfrm>
            <a:off x="814388" y="5845243"/>
            <a:ext cx="10414444" cy="569845"/>
          </a:xfrm>
        </p:spPr>
        <p:txBody>
          <a:bodyPr>
            <a:normAutofit fontScale="70000" lnSpcReduction="20000"/>
          </a:bodyPr>
          <a:lstStyle/>
          <a:p>
            <a:r>
              <a:rPr lang="en-US" b="1" dirty="0">
                <a:latin typeface="Times New Roman" panose="02020603050405020304" pitchFamily="18" charset="0"/>
                <a:cs typeface="Times New Roman" panose="02020603050405020304" pitchFamily="18" charset="0"/>
              </a:rPr>
              <a:t>France ranked highest as expected for both sellers and buyers. The USA (N. America) was part of the top 5 for the 2 segments. Besides the USA, other countries in the top 10 were European.</a:t>
            </a:r>
          </a:p>
        </p:txBody>
      </p:sp>
      <p:sp>
        <p:nvSpPr>
          <p:cNvPr id="5" name="Rectangle 4">
            <a:extLst>
              <a:ext uri="{FF2B5EF4-FFF2-40B4-BE49-F238E27FC236}">
                <a16:creationId xmlns:a16="http://schemas.microsoft.com/office/drawing/2014/main" id="{57654589-5BAD-E749-951D-7C953A02D78A}"/>
              </a:ext>
            </a:extLst>
          </p:cNvPr>
          <p:cNvSpPr/>
          <p:nvPr/>
        </p:nvSpPr>
        <p:spPr>
          <a:xfrm>
            <a:off x="6021610" y="1294729"/>
            <a:ext cx="177332" cy="418804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Table&#10;&#10;Description automatically generated">
            <a:extLst>
              <a:ext uri="{FF2B5EF4-FFF2-40B4-BE49-F238E27FC236}">
                <a16:creationId xmlns:a16="http://schemas.microsoft.com/office/drawing/2014/main" id="{A3FDDCDD-23E3-8A48-ADE5-AD8A0D27874A}"/>
              </a:ext>
            </a:extLst>
          </p:cNvPr>
          <p:cNvPicPr/>
          <p:nvPr/>
        </p:nvPicPr>
        <p:blipFill>
          <a:blip r:embed="rId2">
            <a:extLst>
              <a:ext uri="{28A0092B-C50C-407E-A947-70E740481C1C}">
                <a14:useLocalDpi xmlns:a14="http://schemas.microsoft.com/office/drawing/2010/main" val="0"/>
              </a:ext>
            </a:extLst>
          </a:blip>
          <a:stretch>
            <a:fillRect/>
          </a:stretch>
        </p:blipFill>
        <p:spPr>
          <a:xfrm>
            <a:off x="6800850" y="1294729"/>
            <a:ext cx="4170807" cy="4188043"/>
          </a:xfrm>
          <a:prstGeom prst="rect">
            <a:avLst/>
          </a:prstGeom>
        </p:spPr>
      </p:pic>
      <p:pic>
        <p:nvPicPr>
          <p:cNvPr id="10" name="Picture 9" descr="Table&#10;&#10;Description automatically generated">
            <a:extLst>
              <a:ext uri="{FF2B5EF4-FFF2-40B4-BE49-F238E27FC236}">
                <a16:creationId xmlns:a16="http://schemas.microsoft.com/office/drawing/2014/main" id="{13E05374-3243-3C4F-BFA3-E5E934CDCB6B}"/>
              </a:ext>
            </a:extLst>
          </p:cNvPr>
          <p:cNvPicPr>
            <a:picLocks noChangeAspect="1"/>
          </p:cNvPicPr>
          <p:nvPr/>
        </p:nvPicPr>
        <p:blipFill>
          <a:blip r:embed="rId3"/>
          <a:stretch>
            <a:fillRect/>
          </a:stretch>
        </p:blipFill>
        <p:spPr>
          <a:xfrm>
            <a:off x="1332584" y="1294729"/>
            <a:ext cx="3444875" cy="4102100"/>
          </a:xfrm>
          <a:prstGeom prst="rect">
            <a:avLst/>
          </a:prstGeom>
        </p:spPr>
      </p:pic>
    </p:spTree>
    <p:extLst>
      <p:ext uri="{BB962C8B-B14F-4D97-AF65-F5344CB8AC3E}">
        <p14:creationId xmlns:p14="http://schemas.microsoft.com/office/powerpoint/2010/main" val="3697485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32FE-DDE1-8148-A26B-A075F783F395}"/>
              </a:ext>
            </a:extLst>
          </p:cNvPr>
          <p:cNvSpPr>
            <a:spLocks noGrp="1"/>
          </p:cNvSpPr>
          <p:nvPr>
            <p:ph type="title"/>
          </p:nvPr>
        </p:nvSpPr>
        <p:spPr>
          <a:xfrm>
            <a:off x="960120" y="317814"/>
            <a:ext cx="10268712" cy="758545"/>
          </a:xfrm>
        </p:spPr>
        <p:txBody>
          <a:bodyPr>
            <a:normAutofit fontScale="90000"/>
          </a:bodyPr>
          <a:lstStyle/>
          <a:p>
            <a:r>
              <a:rPr lang="en-US" dirty="0">
                <a:solidFill>
                  <a:schemeClr val="tx1"/>
                </a:solidFill>
              </a:rPr>
              <a:t>Data exploration cont’d</a:t>
            </a:r>
          </a:p>
        </p:txBody>
      </p:sp>
      <p:sp>
        <p:nvSpPr>
          <p:cNvPr id="3" name="Content Placeholder 2">
            <a:extLst>
              <a:ext uri="{FF2B5EF4-FFF2-40B4-BE49-F238E27FC236}">
                <a16:creationId xmlns:a16="http://schemas.microsoft.com/office/drawing/2014/main" id="{5E6CA552-9F31-CF49-A539-6B856CD06E66}"/>
              </a:ext>
            </a:extLst>
          </p:cNvPr>
          <p:cNvSpPr>
            <a:spLocks noGrp="1"/>
          </p:cNvSpPr>
          <p:nvPr>
            <p:ph idx="1"/>
          </p:nvPr>
        </p:nvSpPr>
        <p:spPr>
          <a:xfrm>
            <a:off x="814387" y="5845243"/>
            <a:ext cx="11229975" cy="569845"/>
          </a:xfrm>
        </p:spPr>
        <p:txBody>
          <a:bodyPr>
            <a:normAutofit/>
          </a:bodyPr>
          <a:lstStyle/>
          <a:p>
            <a:r>
              <a:rPr lang="en-US" sz="1400" b="1" dirty="0">
                <a:latin typeface="Times New Roman" panose="02020603050405020304" pitchFamily="18" charset="0"/>
                <a:cs typeface="Times New Roman" panose="02020603050405020304" pitchFamily="18" charset="0"/>
              </a:rPr>
              <a:t>Top sellers and buyers have strong followership on the platform. The user with the highest number of followers (744), sold 104 products on the platform. </a:t>
            </a:r>
            <a:r>
              <a:rPr lang="en-US" sz="1400" b="1" dirty="0">
                <a:latin typeface="Times New Roman" panose="02020603050405020304" pitchFamily="18" charset="0"/>
                <a:ea typeface="Calibri" panose="020F0502020204030204" pitchFamily="34" charset="0"/>
                <a:cs typeface="Times New Roman" panose="02020603050405020304" pitchFamily="18" charset="0"/>
              </a:rPr>
              <a:t>The user with most purchases followed only 8 other users</a:t>
            </a:r>
            <a:r>
              <a:rPr lang="en-US" sz="1400" b="1" dirty="0">
                <a:latin typeface="Times New Roman" panose="02020603050405020304" pitchFamily="18" charset="0"/>
                <a:cs typeface="Times New Roman" panose="02020603050405020304" pitchFamily="18" charset="0"/>
              </a:rPr>
              <a:t> </a:t>
            </a:r>
          </a:p>
        </p:txBody>
      </p:sp>
      <p:sp>
        <p:nvSpPr>
          <p:cNvPr id="5" name="Rectangle 4">
            <a:extLst>
              <a:ext uri="{FF2B5EF4-FFF2-40B4-BE49-F238E27FC236}">
                <a16:creationId xmlns:a16="http://schemas.microsoft.com/office/drawing/2014/main" id="{57654589-5BAD-E749-951D-7C953A02D78A}"/>
              </a:ext>
            </a:extLst>
          </p:cNvPr>
          <p:cNvSpPr/>
          <p:nvPr/>
        </p:nvSpPr>
        <p:spPr>
          <a:xfrm>
            <a:off x="6021610" y="1294729"/>
            <a:ext cx="177332" cy="418804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hart, bar chart&#10;&#10;Description automatically generated">
            <a:extLst>
              <a:ext uri="{FF2B5EF4-FFF2-40B4-BE49-F238E27FC236}">
                <a16:creationId xmlns:a16="http://schemas.microsoft.com/office/drawing/2014/main" id="{8539632F-2630-0748-8083-C7AEF51260C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814388" y="1294728"/>
            <a:ext cx="4772025" cy="4188044"/>
          </a:xfrm>
          <a:prstGeom prst="rect">
            <a:avLst/>
          </a:prstGeom>
        </p:spPr>
      </p:pic>
      <p:pic>
        <p:nvPicPr>
          <p:cNvPr id="9" name="Picture 8" descr="Chart, bar chart&#10;&#10;Description automatically generated">
            <a:extLst>
              <a:ext uri="{FF2B5EF4-FFF2-40B4-BE49-F238E27FC236}">
                <a16:creationId xmlns:a16="http://schemas.microsoft.com/office/drawing/2014/main" id="{DD3B09E6-D04A-9047-BAAA-D6E5AF8F2430}"/>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91275" y="1294728"/>
            <a:ext cx="5653088" cy="4188044"/>
          </a:xfrm>
          <a:prstGeom prst="rect">
            <a:avLst/>
          </a:prstGeom>
        </p:spPr>
      </p:pic>
    </p:spTree>
    <p:extLst>
      <p:ext uri="{BB962C8B-B14F-4D97-AF65-F5344CB8AC3E}">
        <p14:creationId xmlns:p14="http://schemas.microsoft.com/office/powerpoint/2010/main" val="743932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32FE-DDE1-8148-A26B-A075F783F395}"/>
              </a:ext>
            </a:extLst>
          </p:cNvPr>
          <p:cNvSpPr>
            <a:spLocks noGrp="1"/>
          </p:cNvSpPr>
          <p:nvPr>
            <p:ph type="title"/>
          </p:nvPr>
        </p:nvSpPr>
        <p:spPr>
          <a:xfrm>
            <a:off x="960120" y="317814"/>
            <a:ext cx="10268712" cy="758545"/>
          </a:xfrm>
        </p:spPr>
        <p:txBody>
          <a:bodyPr>
            <a:normAutofit fontScale="90000"/>
          </a:bodyPr>
          <a:lstStyle/>
          <a:p>
            <a:r>
              <a:rPr lang="en-US" dirty="0">
                <a:solidFill>
                  <a:schemeClr val="tx1"/>
                </a:solidFill>
              </a:rPr>
              <a:t>Data exploration cont’d</a:t>
            </a:r>
          </a:p>
        </p:txBody>
      </p:sp>
      <p:sp>
        <p:nvSpPr>
          <p:cNvPr id="3" name="Content Placeholder 2">
            <a:extLst>
              <a:ext uri="{FF2B5EF4-FFF2-40B4-BE49-F238E27FC236}">
                <a16:creationId xmlns:a16="http://schemas.microsoft.com/office/drawing/2014/main" id="{5E6CA552-9F31-CF49-A539-6B856CD06E66}"/>
              </a:ext>
            </a:extLst>
          </p:cNvPr>
          <p:cNvSpPr>
            <a:spLocks noGrp="1"/>
          </p:cNvSpPr>
          <p:nvPr>
            <p:ph idx="1"/>
          </p:nvPr>
        </p:nvSpPr>
        <p:spPr>
          <a:xfrm>
            <a:off x="814387" y="5845243"/>
            <a:ext cx="11229975" cy="569845"/>
          </a:xfrm>
        </p:spPr>
        <p:txBody>
          <a:bodyPr>
            <a:normAutofit fontScale="70000" lnSpcReduction="20000"/>
          </a:bodyPr>
          <a:lstStyle/>
          <a:p>
            <a:r>
              <a:rPr lang="en-US" dirty="0"/>
              <a:t>5% of the total users were on the platform within 30 days before the data was pulled. A year just before the data was pulled, 17% (16,584) of the users were active on the platform. </a:t>
            </a:r>
          </a:p>
        </p:txBody>
      </p:sp>
      <p:sp>
        <p:nvSpPr>
          <p:cNvPr id="5" name="Rectangle 4">
            <a:extLst>
              <a:ext uri="{FF2B5EF4-FFF2-40B4-BE49-F238E27FC236}">
                <a16:creationId xmlns:a16="http://schemas.microsoft.com/office/drawing/2014/main" id="{57654589-5BAD-E749-951D-7C953A02D78A}"/>
              </a:ext>
            </a:extLst>
          </p:cNvPr>
          <p:cNvSpPr/>
          <p:nvPr/>
        </p:nvSpPr>
        <p:spPr>
          <a:xfrm>
            <a:off x="6021610" y="1294729"/>
            <a:ext cx="177332" cy="418804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Chart&#10;&#10;Description automatically generated">
            <a:extLst>
              <a:ext uri="{FF2B5EF4-FFF2-40B4-BE49-F238E27FC236}">
                <a16:creationId xmlns:a16="http://schemas.microsoft.com/office/drawing/2014/main" id="{2DEC3AF0-087E-974F-B01D-20F0EFE9E2BA}"/>
              </a:ext>
            </a:extLst>
          </p:cNvPr>
          <p:cNvPicPr/>
          <p:nvPr/>
        </p:nvPicPr>
        <p:blipFill>
          <a:blip r:embed="rId2">
            <a:extLst>
              <a:ext uri="{28A0092B-C50C-407E-A947-70E740481C1C}">
                <a14:useLocalDpi xmlns:a14="http://schemas.microsoft.com/office/drawing/2010/main" val="0"/>
              </a:ext>
            </a:extLst>
          </a:blip>
          <a:stretch>
            <a:fillRect/>
          </a:stretch>
        </p:blipFill>
        <p:spPr>
          <a:xfrm>
            <a:off x="1147762" y="1294729"/>
            <a:ext cx="4524375" cy="4188044"/>
          </a:xfrm>
          <a:prstGeom prst="rect">
            <a:avLst/>
          </a:prstGeom>
        </p:spPr>
      </p:pic>
      <p:pic>
        <p:nvPicPr>
          <p:cNvPr id="11" name="Picture 10" descr="Chart, bar chart&#10;&#10;Description automatically generated">
            <a:extLst>
              <a:ext uri="{FF2B5EF4-FFF2-40B4-BE49-F238E27FC236}">
                <a16:creationId xmlns:a16="http://schemas.microsoft.com/office/drawing/2014/main" id="{C555306B-0D77-5C4B-98A8-D8067E219153}"/>
              </a:ext>
            </a:extLst>
          </p:cNvPr>
          <p:cNvPicPr/>
          <p:nvPr/>
        </p:nvPicPr>
        <p:blipFill>
          <a:blip r:embed="rId3">
            <a:extLst>
              <a:ext uri="{28A0092B-C50C-407E-A947-70E740481C1C}">
                <a14:useLocalDpi xmlns:a14="http://schemas.microsoft.com/office/drawing/2010/main" val="0"/>
              </a:ext>
            </a:extLst>
          </a:blip>
          <a:stretch>
            <a:fillRect/>
          </a:stretch>
        </p:blipFill>
        <p:spPr>
          <a:xfrm>
            <a:off x="6548414" y="1294729"/>
            <a:ext cx="4495823" cy="4188044"/>
          </a:xfrm>
          <a:prstGeom prst="rect">
            <a:avLst/>
          </a:prstGeom>
        </p:spPr>
      </p:pic>
    </p:spTree>
    <p:extLst>
      <p:ext uri="{BB962C8B-B14F-4D97-AF65-F5344CB8AC3E}">
        <p14:creationId xmlns:p14="http://schemas.microsoft.com/office/powerpoint/2010/main" val="3802412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32FE-DDE1-8148-A26B-A075F783F395}"/>
              </a:ext>
            </a:extLst>
          </p:cNvPr>
          <p:cNvSpPr>
            <a:spLocks noGrp="1"/>
          </p:cNvSpPr>
          <p:nvPr>
            <p:ph type="title"/>
          </p:nvPr>
        </p:nvSpPr>
        <p:spPr>
          <a:xfrm>
            <a:off x="960120" y="317814"/>
            <a:ext cx="10268712" cy="758545"/>
          </a:xfrm>
        </p:spPr>
        <p:txBody>
          <a:bodyPr>
            <a:normAutofit fontScale="90000"/>
          </a:bodyPr>
          <a:lstStyle/>
          <a:p>
            <a:r>
              <a:rPr lang="en-US" dirty="0">
                <a:solidFill>
                  <a:schemeClr val="tx1"/>
                </a:solidFill>
              </a:rPr>
              <a:t>Data exploration cont’d</a:t>
            </a:r>
          </a:p>
        </p:txBody>
      </p:sp>
      <p:sp>
        <p:nvSpPr>
          <p:cNvPr id="3" name="Content Placeholder 2">
            <a:extLst>
              <a:ext uri="{FF2B5EF4-FFF2-40B4-BE49-F238E27FC236}">
                <a16:creationId xmlns:a16="http://schemas.microsoft.com/office/drawing/2014/main" id="{5E6CA552-9F31-CF49-A539-6B856CD06E66}"/>
              </a:ext>
            </a:extLst>
          </p:cNvPr>
          <p:cNvSpPr>
            <a:spLocks noGrp="1"/>
          </p:cNvSpPr>
          <p:nvPr>
            <p:ph idx="1"/>
          </p:nvPr>
        </p:nvSpPr>
        <p:spPr>
          <a:xfrm>
            <a:off x="814387" y="5845243"/>
            <a:ext cx="11229975" cy="569845"/>
          </a:xfrm>
        </p:spPr>
        <p:txBody>
          <a:bodyPr>
            <a:normAutofit fontScale="70000" lnSpcReduction="20000"/>
          </a:bodyPr>
          <a:lstStyle/>
          <a:p>
            <a:r>
              <a:rPr lang="en-US" dirty="0"/>
              <a:t>On average, sellers as expected were more frequent on the platform than buyers.  Sellers last login average was 6 months and buyers’ was 10 months.</a:t>
            </a:r>
          </a:p>
        </p:txBody>
      </p:sp>
      <p:sp>
        <p:nvSpPr>
          <p:cNvPr id="5" name="Rectangle 4">
            <a:extLst>
              <a:ext uri="{FF2B5EF4-FFF2-40B4-BE49-F238E27FC236}">
                <a16:creationId xmlns:a16="http://schemas.microsoft.com/office/drawing/2014/main" id="{57654589-5BAD-E749-951D-7C953A02D78A}"/>
              </a:ext>
            </a:extLst>
          </p:cNvPr>
          <p:cNvSpPr/>
          <p:nvPr/>
        </p:nvSpPr>
        <p:spPr>
          <a:xfrm>
            <a:off x="6021610" y="1294729"/>
            <a:ext cx="177332" cy="418804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hart, bar chart&#10;&#10;Description automatically generated">
            <a:extLst>
              <a:ext uri="{FF2B5EF4-FFF2-40B4-BE49-F238E27FC236}">
                <a16:creationId xmlns:a16="http://schemas.microsoft.com/office/drawing/2014/main" id="{163272B6-C83E-5A47-8126-564BE69C1263}"/>
              </a:ext>
            </a:extLst>
          </p:cNvPr>
          <p:cNvPicPr/>
          <p:nvPr/>
        </p:nvPicPr>
        <p:blipFill>
          <a:blip r:embed="rId2">
            <a:extLst>
              <a:ext uri="{28A0092B-C50C-407E-A947-70E740481C1C}">
                <a14:useLocalDpi xmlns:a14="http://schemas.microsoft.com/office/drawing/2010/main" val="0"/>
              </a:ext>
            </a:extLst>
          </a:blip>
          <a:stretch>
            <a:fillRect/>
          </a:stretch>
        </p:blipFill>
        <p:spPr>
          <a:xfrm>
            <a:off x="1147762" y="1294729"/>
            <a:ext cx="4524375" cy="4188044"/>
          </a:xfrm>
          <a:prstGeom prst="rect">
            <a:avLst/>
          </a:prstGeom>
        </p:spPr>
      </p:pic>
      <p:pic>
        <p:nvPicPr>
          <p:cNvPr id="8" name="Picture 7" descr="Chart, bar chart&#10;&#10;Description automatically generated">
            <a:extLst>
              <a:ext uri="{FF2B5EF4-FFF2-40B4-BE49-F238E27FC236}">
                <a16:creationId xmlns:a16="http://schemas.microsoft.com/office/drawing/2014/main" id="{46A63514-B726-CF40-BE78-76113A7CE176}"/>
              </a:ext>
            </a:extLst>
          </p:cNvPr>
          <p:cNvPicPr/>
          <p:nvPr/>
        </p:nvPicPr>
        <p:blipFill>
          <a:blip r:embed="rId3">
            <a:extLst>
              <a:ext uri="{28A0092B-C50C-407E-A947-70E740481C1C}">
                <a14:useLocalDpi xmlns:a14="http://schemas.microsoft.com/office/drawing/2010/main" val="0"/>
              </a:ext>
            </a:extLst>
          </a:blip>
          <a:stretch>
            <a:fillRect/>
          </a:stretch>
        </p:blipFill>
        <p:spPr>
          <a:xfrm>
            <a:off x="6548414" y="1294728"/>
            <a:ext cx="4680417" cy="4188043"/>
          </a:xfrm>
          <a:prstGeom prst="rect">
            <a:avLst/>
          </a:prstGeom>
        </p:spPr>
      </p:pic>
    </p:spTree>
    <p:extLst>
      <p:ext uri="{BB962C8B-B14F-4D97-AF65-F5344CB8AC3E}">
        <p14:creationId xmlns:p14="http://schemas.microsoft.com/office/powerpoint/2010/main" val="989177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8D0CA-FBC1-D543-87B3-1BF5C25031B2}"/>
              </a:ext>
            </a:extLst>
          </p:cNvPr>
          <p:cNvSpPr>
            <a:spLocks noGrp="1"/>
          </p:cNvSpPr>
          <p:nvPr>
            <p:ph type="title"/>
          </p:nvPr>
        </p:nvSpPr>
        <p:spPr>
          <a:xfrm>
            <a:off x="960120" y="317814"/>
            <a:ext cx="10268712" cy="739461"/>
          </a:xfrm>
        </p:spPr>
        <p:txBody>
          <a:bodyPr>
            <a:normAutofit fontScale="90000"/>
          </a:bodyPr>
          <a:lstStyle/>
          <a:p>
            <a:r>
              <a:rPr lang="en-US" dirty="0">
                <a:solidFill>
                  <a:schemeClr val="tx1"/>
                </a:solidFill>
              </a:rPr>
              <a:t>Heatmap analysis</a:t>
            </a:r>
          </a:p>
        </p:txBody>
      </p:sp>
      <p:sp>
        <p:nvSpPr>
          <p:cNvPr id="3" name="Content Placeholder 2">
            <a:extLst>
              <a:ext uri="{FF2B5EF4-FFF2-40B4-BE49-F238E27FC236}">
                <a16:creationId xmlns:a16="http://schemas.microsoft.com/office/drawing/2014/main" id="{44431CF2-42A4-804F-B2D2-60A747D321ED}"/>
              </a:ext>
            </a:extLst>
          </p:cNvPr>
          <p:cNvSpPr>
            <a:spLocks noGrp="1"/>
          </p:cNvSpPr>
          <p:nvPr>
            <p:ph idx="1"/>
          </p:nvPr>
        </p:nvSpPr>
        <p:spPr>
          <a:xfrm>
            <a:off x="839247" y="5489224"/>
            <a:ext cx="10268712" cy="1368776"/>
          </a:xfrm>
        </p:spPr>
        <p:txBody>
          <a:bodyPr>
            <a:normAutofit/>
          </a:bodyPr>
          <a:lstStyle/>
          <a:p>
            <a:pPr marL="285750" indent="-285750">
              <a:buFont typeface="Arial" panose="020B0604020202020204" pitchFamily="34" charset="0"/>
              <a:buChar char="•"/>
            </a:pPr>
            <a:r>
              <a:rPr lang="en-US" sz="1300" dirty="0" err="1">
                <a:latin typeface="Times New Roman" panose="02020603050405020304" pitchFamily="18" charset="0"/>
                <a:cs typeface="Times New Roman" panose="02020603050405020304" pitchFamily="18" charset="0"/>
              </a:rPr>
              <a:t>ProductsSold</a:t>
            </a:r>
            <a:r>
              <a:rPr lang="en-US" sz="1300" dirty="0">
                <a:latin typeface="Times New Roman" panose="02020603050405020304" pitchFamily="18" charset="0"/>
                <a:cs typeface="Times New Roman" panose="02020603050405020304" pitchFamily="18" charset="0"/>
              </a:rPr>
              <a:t> had strong relationship with </a:t>
            </a:r>
            <a:r>
              <a:rPr lang="en-US" sz="1300" dirty="0" err="1">
                <a:latin typeface="Times New Roman" panose="02020603050405020304" pitchFamily="18" charset="0"/>
                <a:cs typeface="Times New Roman" panose="02020603050405020304" pitchFamily="18" charset="0"/>
              </a:rPr>
              <a:t>SocialNbfollowers</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productsListed</a:t>
            </a:r>
            <a:r>
              <a:rPr lang="en-US" sz="1300" dirty="0">
                <a:latin typeface="Times New Roman" panose="02020603050405020304" pitchFamily="18" charset="0"/>
                <a:cs typeface="Times New Roman" panose="02020603050405020304" pitchFamily="18" charset="0"/>
              </a:rPr>
              <a:t>, and </a:t>
            </a:r>
            <a:r>
              <a:rPr lang="en-US" sz="1300" dirty="0" err="1">
                <a:latin typeface="Times New Roman" panose="02020603050405020304" pitchFamily="18" charset="0"/>
                <a:cs typeface="Times New Roman" panose="02020603050405020304" pitchFamily="18" charset="0"/>
              </a:rPr>
              <a:t>productsPassRate</a:t>
            </a:r>
            <a:r>
              <a:rPr lang="en-US" sz="1300" dirty="0">
                <a:latin typeface="Times New Roman" panose="02020603050405020304" pitchFamily="18" charset="0"/>
                <a:cs typeface="Times New Roman" panose="02020603050405020304" pitchFamily="18" charset="0"/>
              </a:rPr>
              <a:t> in this decreasing order.</a:t>
            </a:r>
          </a:p>
          <a:p>
            <a:pPr marL="285750" indent="-285750">
              <a:buFont typeface="Arial" panose="020B0604020202020204" pitchFamily="34" charset="0"/>
              <a:buChar char="•"/>
            </a:pPr>
            <a:r>
              <a:rPr lang="en-US" sz="1300" dirty="0" err="1">
                <a:latin typeface="Times New Roman" panose="02020603050405020304" pitchFamily="18" charset="0"/>
                <a:cs typeface="Times New Roman" panose="02020603050405020304" pitchFamily="18" charset="0"/>
              </a:rPr>
              <a:t>ProductsBought</a:t>
            </a:r>
            <a:r>
              <a:rPr lang="en-US" sz="1300" dirty="0">
                <a:latin typeface="Times New Roman" panose="02020603050405020304" pitchFamily="18" charset="0"/>
                <a:cs typeface="Times New Roman" panose="02020603050405020304" pitchFamily="18" charset="0"/>
              </a:rPr>
              <a:t> got the strongest correlation with </a:t>
            </a:r>
            <a:r>
              <a:rPr lang="en-US" sz="1300" dirty="0" err="1">
                <a:latin typeface="Times New Roman" panose="02020603050405020304" pitchFamily="18" charset="0"/>
                <a:cs typeface="Times New Roman" panose="02020603050405020304" pitchFamily="18" charset="0"/>
              </a:rPr>
              <a:t>productsWished</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productsBought</a:t>
            </a:r>
            <a:r>
              <a:rPr lang="en-US" sz="1300" dirty="0">
                <a:latin typeface="Times New Roman" panose="02020603050405020304" pitchFamily="18" charset="0"/>
                <a:cs typeface="Times New Roman" panose="02020603050405020304" pitchFamily="18" charset="0"/>
              </a:rPr>
              <a:t> showed weak </a:t>
            </a:r>
            <a:r>
              <a:rPr lang="en-US" sz="1300" dirty="0" err="1">
                <a:latin typeface="Times New Roman" panose="02020603050405020304" pitchFamily="18" charset="0"/>
                <a:cs typeface="Times New Roman" panose="02020603050405020304" pitchFamily="18" charset="0"/>
              </a:rPr>
              <a:t>prostive</a:t>
            </a:r>
            <a:r>
              <a:rPr lang="en-US" sz="1300" dirty="0">
                <a:latin typeface="Times New Roman" panose="02020603050405020304" pitchFamily="18" charset="0"/>
                <a:cs typeface="Times New Roman" panose="02020603050405020304" pitchFamily="18" charset="0"/>
              </a:rPr>
              <a:t> relationships with </a:t>
            </a:r>
            <a:r>
              <a:rPr lang="en-US" sz="1300" dirty="0" err="1">
                <a:latin typeface="Times New Roman" panose="02020603050405020304" pitchFamily="18" charset="0"/>
                <a:cs typeface="Times New Roman" panose="02020603050405020304" pitchFamily="18" charset="0"/>
              </a:rPr>
              <a:t>productspassRate</a:t>
            </a:r>
            <a:r>
              <a:rPr lang="en-US" sz="1300" dirty="0">
                <a:latin typeface="Times New Roman" panose="02020603050405020304" pitchFamily="18" charset="0"/>
                <a:cs typeface="Times New Roman" panose="02020603050405020304" pitchFamily="18" charset="0"/>
              </a:rPr>
              <a:t> and </a:t>
            </a:r>
            <a:r>
              <a:rPr lang="en-US" sz="1300" dirty="0" err="1">
                <a:latin typeface="Times New Roman" panose="02020603050405020304" pitchFamily="18" charset="0"/>
                <a:cs typeface="Times New Roman" panose="02020603050405020304" pitchFamily="18" charset="0"/>
              </a:rPr>
              <a:t>socialNbFollowers</a:t>
            </a:r>
            <a:r>
              <a:rPr lang="en-US" sz="13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300" dirty="0" err="1">
                <a:latin typeface="Times New Roman" panose="02020603050405020304" pitchFamily="18" charset="0"/>
                <a:cs typeface="Times New Roman" panose="02020603050405020304" pitchFamily="18" charset="0"/>
              </a:rPr>
              <a:t>SeniorityAsMonth</a:t>
            </a:r>
            <a:r>
              <a:rPr lang="en-US" sz="1300" dirty="0">
                <a:latin typeface="Times New Roman" panose="02020603050405020304" pitchFamily="18" charset="0"/>
                <a:cs typeface="Times New Roman" panose="02020603050405020304" pitchFamily="18" charset="0"/>
              </a:rPr>
              <a:t> and </a:t>
            </a:r>
            <a:r>
              <a:rPr lang="en-US" sz="1300" dirty="0" err="1">
                <a:latin typeface="Times New Roman" panose="02020603050405020304" pitchFamily="18" charset="0"/>
                <a:cs typeface="Times New Roman" panose="02020603050405020304" pitchFamily="18" charset="0"/>
              </a:rPr>
              <a:t>SeniorityAsYears</a:t>
            </a:r>
            <a:r>
              <a:rPr lang="en-US" sz="1300" dirty="0">
                <a:latin typeface="Times New Roman" panose="02020603050405020304" pitchFamily="18" charset="0"/>
                <a:cs typeface="Times New Roman" panose="02020603050405020304" pitchFamily="18" charset="0"/>
              </a:rPr>
              <a:t> were dropped from the dataset due to collinearity with seniority.</a:t>
            </a:r>
          </a:p>
          <a:p>
            <a:pPr marL="285750" indent="-285750">
              <a:buFont typeface="Arial" panose="020B0604020202020204" pitchFamily="34" charset="0"/>
              <a:buChar char="•"/>
            </a:pPr>
            <a:endParaRPr lang="en-US" sz="1300" dirty="0">
              <a:latin typeface="Times New Roman" panose="02020603050405020304" pitchFamily="18" charset="0"/>
              <a:cs typeface="Times New Roman" panose="02020603050405020304" pitchFamily="18" charset="0"/>
            </a:endParaRPr>
          </a:p>
        </p:txBody>
      </p:sp>
      <p:pic>
        <p:nvPicPr>
          <p:cNvPr id="4" name="Picture 3" descr="Chart, treemap chart&#10;&#10;Description automatically generated">
            <a:extLst>
              <a:ext uri="{FF2B5EF4-FFF2-40B4-BE49-F238E27FC236}">
                <a16:creationId xmlns:a16="http://schemas.microsoft.com/office/drawing/2014/main" id="{559D4BAD-8C48-8D41-8DC4-99E3B2A7EC1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60120" y="1057275"/>
            <a:ext cx="10026967" cy="4431949"/>
          </a:xfrm>
          <a:prstGeom prst="rect">
            <a:avLst/>
          </a:prstGeom>
        </p:spPr>
      </p:pic>
    </p:spTree>
    <p:extLst>
      <p:ext uri="{BB962C8B-B14F-4D97-AF65-F5344CB8AC3E}">
        <p14:creationId xmlns:p14="http://schemas.microsoft.com/office/powerpoint/2010/main" val="3515929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220B1-F009-B241-B5D4-E67458A85E3D}"/>
              </a:ext>
            </a:extLst>
          </p:cNvPr>
          <p:cNvSpPr>
            <a:spLocks noGrp="1"/>
          </p:cNvSpPr>
          <p:nvPr>
            <p:ph type="title"/>
          </p:nvPr>
        </p:nvSpPr>
        <p:spPr/>
        <p:txBody>
          <a:bodyPr/>
          <a:lstStyle/>
          <a:p>
            <a:r>
              <a:rPr lang="en-US" dirty="0">
                <a:solidFill>
                  <a:schemeClr val="tx1"/>
                </a:solidFill>
              </a:rPr>
              <a:t>Dealing with outliers</a:t>
            </a:r>
          </a:p>
        </p:txBody>
      </p:sp>
      <p:sp>
        <p:nvSpPr>
          <p:cNvPr id="3" name="Content Placeholder 2">
            <a:extLst>
              <a:ext uri="{FF2B5EF4-FFF2-40B4-BE49-F238E27FC236}">
                <a16:creationId xmlns:a16="http://schemas.microsoft.com/office/drawing/2014/main" id="{BAD4BBE6-5E9F-6B41-81BD-49807FA8B54C}"/>
              </a:ext>
            </a:extLst>
          </p:cNvPr>
          <p:cNvSpPr>
            <a:spLocks noGrp="1"/>
          </p:cNvSpPr>
          <p:nvPr>
            <p:ph idx="1"/>
          </p:nvPr>
        </p:nvSpPr>
        <p:spPr>
          <a:xfrm>
            <a:off x="960120" y="2239078"/>
            <a:ext cx="10268712" cy="2600325"/>
          </a:xfrm>
        </p:spPr>
        <p:txBody>
          <a:bodyPr/>
          <a:lstStyle/>
          <a:p>
            <a:pPr marL="457200" indent="-457200">
              <a:buFont typeface="Arial" panose="020B0604020202020204" pitchFamily="34" charset="0"/>
              <a:buChar char="•"/>
            </a:pPr>
            <a:r>
              <a:rPr lang="en-US" dirty="0"/>
              <a:t>Outliers were noticed on the dataset, but due to the sizes of buyers and sellers being 2% and 5% of the data frame respectively, decision was made not to drop these outliers.</a:t>
            </a:r>
          </a:p>
          <a:p>
            <a:pPr marL="457200" indent="-457200">
              <a:buFont typeface="Arial" panose="020B0604020202020204" pitchFamily="34" charset="0"/>
              <a:buChar char="•"/>
            </a:pPr>
            <a:r>
              <a:rPr lang="en-US" dirty="0"/>
              <a:t>Dropping the outliers would have drastically affected important observations in the dataset</a:t>
            </a:r>
          </a:p>
        </p:txBody>
      </p:sp>
    </p:spTree>
    <p:extLst>
      <p:ext uri="{BB962C8B-B14F-4D97-AF65-F5344CB8AC3E}">
        <p14:creationId xmlns:p14="http://schemas.microsoft.com/office/powerpoint/2010/main" val="2313329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68E4-516B-E248-B5B3-B731F5E79AA7}"/>
              </a:ext>
            </a:extLst>
          </p:cNvPr>
          <p:cNvSpPr>
            <a:spLocks noGrp="1"/>
          </p:cNvSpPr>
          <p:nvPr>
            <p:ph type="title"/>
          </p:nvPr>
        </p:nvSpPr>
        <p:spPr/>
        <p:txBody>
          <a:bodyPr>
            <a:normAutofit/>
          </a:bodyPr>
          <a:lstStyle/>
          <a:p>
            <a:r>
              <a:rPr lang="en-US" sz="4000" dirty="0">
                <a:solidFill>
                  <a:schemeClr val="tx1"/>
                </a:solidFill>
              </a:rPr>
              <a:t>Background:</a:t>
            </a:r>
          </a:p>
        </p:txBody>
      </p:sp>
      <p:sp>
        <p:nvSpPr>
          <p:cNvPr id="3" name="Content Placeholder 2">
            <a:extLst>
              <a:ext uri="{FF2B5EF4-FFF2-40B4-BE49-F238E27FC236}">
                <a16:creationId xmlns:a16="http://schemas.microsoft.com/office/drawing/2014/main" id="{0AEB3DB0-6BF4-8747-A0D3-9FB1886B5A04}"/>
              </a:ext>
            </a:extLst>
          </p:cNvPr>
          <p:cNvSpPr>
            <a:spLocks noGrp="1"/>
          </p:cNvSpPr>
          <p:nvPr>
            <p:ph idx="1"/>
          </p:nvPr>
        </p:nvSpPr>
        <p:spPr>
          <a:xfrm>
            <a:off x="960120" y="1757364"/>
            <a:ext cx="10268712" cy="4423980"/>
          </a:xfrm>
        </p:spPr>
        <p:txBody>
          <a:bodyPr>
            <a:normAutofit/>
          </a:bodyPr>
          <a:lstStyle/>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Since the pandemic struck in late 2019, the process of buying and selling online has gained traction.</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More individuals now make their purchases online.</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is fair to say that e-commerce has been popular before the pandemic started.</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just became more widespread during the pandemic. </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Most recently, platforms like Amazon, eBay, Shopify, and WooCommerce have dominated and shaped this area of trade.</a:t>
            </a:r>
            <a:endParaRPr lang="en-US" dirty="0"/>
          </a:p>
        </p:txBody>
      </p:sp>
      <p:pic>
        <p:nvPicPr>
          <p:cNvPr id="8" name="Picture 7" descr="Graphical user interface, text&#10;&#10;Description automatically generated">
            <a:extLst>
              <a:ext uri="{FF2B5EF4-FFF2-40B4-BE49-F238E27FC236}">
                <a16:creationId xmlns:a16="http://schemas.microsoft.com/office/drawing/2014/main" id="{51770D8A-F2C9-3F43-B785-34C3CE83E362}"/>
              </a:ext>
            </a:extLst>
          </p:cNvPr>
          <p:cNvPicPr>
            <a:picLocks noChangeAspect="1"/>
          </p:cNvPicPr>
          <p:nvPr/>
        </p:nvPicPr>
        <p:blipFill>
          <a:blip r:embed="rId2"/>
          <a:stretch>
            <a:fillRect/>
          </a:stretch>
        </p:blipFill>
        <p:spPr>
          <a:xfrm>
            <a:off x="10658475" y="6000750"/>
            <a:ext cx="1374425" cy="709231"/>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CC06AD7C-2526-2D4B-9DD7-6471107C147B}"/>
              </a:ext>
            </a:extLst>
          </p:cNvPr>
          <p:cNvPicPr>
            <a:picLocks noChangeAspect="1"/>
          </p:cNvPicPr>
          <p:nvPr/>
        </p:nvPicPr>
        <p:blipFill>
          <a:blip r:embed="rId3"/>
          <a:stretch>
            <a:fillRect/>
          </a:stretch>
        </p:blipFill>
        <p:spPr>
          <a:xfrm>
            <a:off x="10658474" y="4989839"/>
            <a:ext cx="1374425" cy="709232"/>
          </a:xfrm>
          <a:prstGeom prst="rect">
            <a:avLst/>
          </a:prstGeom>
        </p:spPr>
      </p:pic>
      <p:pic>
        <p:nvPicPr>
          <p:cNvPr id="12" name="Picture 11" descr="Logo, company name&#10;&#10;Description automatically generated">
            <a:extLst>
              <a:ext uri="{FF2B5EF4-FFF2-40B4-BE49-F238E27FC236}">
                <a16:creationId xmlns:a16="http://schemas.microsoft.com/office/drawing/2014/main" id="{669B0609-415D-CE43-8ED9-4C284DE5F371}"/>
              </a:ext>
            </a:extLst>
          </p:cNvPr>
          <p:cNvPicPr>
            <a:picLocks noChangeAspect="1"/>
          </p:cNvPicPr>
          <p:nvPr/>
        </p:nvPicPr>
        <p:blipFill>
          <a:blip r:embed="rId4"/>
          <a:stretch>
            <a:fillRect/>
          </a:stretch>
        </p:blipFill>
        <p:spPr>
          <a:xfrm>
            <a:off x="10658473" y="3798332"/>
            <a:ext cx="1374426" cy="709233"/>
          </a:xfrm>
          <a:prstGeom prst="rect">
            <a:avLst/>
          </a:prstGeom>
        </p:spPr>
      </p:pic>
      <p:pic>
        <p:nvPicPr>
          <p:cNvPr id="14" name="Picture 13" descr="Graphical user interface&#10;&#10;Description automatically generated with medium confidence">
            <a:extLst>
              <a:ext uri="{FF2B5EF4-FFF2-40B4-BE49-F238E27FC236}">
                <a16:creationId xmlns:a16="http://schemas.microsoft.com/office/drawing/2014/main" id="{13D317E3-C915-2D46-B498-282C1D338AD3}"/>
              </a:ext>
            </a:extLst>
          </p:cNvPr>
          <p:cNvPicPr>
            <a:picLocks noChangeAspect="1"/>
          </p:cNvPicPr>
          <p:nvPr/>
        </p:nvPicPr>
        <p:blipFill>
          <a:blip r:embed="rId5"/>
          <a:stretch>
            <a:fillRect/>
          </a:stretch>
        </p:blipFill>
        <p:spPr>
          <a:xfrm>
            <a:off x="10658471" y="2766743"/>
            <a:ext cx="1374427" cy="709233"/>
          </a:xfrm>
          <a:prstGeom prst="rect">
            <a:avLst/>
          </a:prstGeom>
        </p:spPr>
      </p:pic>
    </p:spTree>
    <p:extLst>
      <p:ext uri="{BB962C8B-B14F-4D97-AF65-F5344CB8AC3E}">
        <p14:creationId xmlns:p14="http://schemas.microsoft.com/office/powerpoint/2010/main" val="3307542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C0B52-2514-C846-95E6-9FB25ABA6098}"/>
              </a:ext>
            </a:extLst>
          </p:cNvPr>
          <p:cNvSpPr>
            <a:spLocks noGrp="1"/>
          </p:cNvSpPr>
          <p:nvPr>
            <p:ph type="title"/>
          </p:nvPr>
        </p:nvSpPr>
        <p:spPr/>
        <p:txBody>
          <a:bodyPr/>
          <a:lstStyle/>
          <a:p>
            <a:r>
              <a:rPr lang="en-US" dirty="0">
                <a:solidFill>
                  <a:schemeClr val="tx1"/>
                </a:solidFill>
              </a:rPr>
              <a:t>DATA PROCESSING</a:t>
            </a:r>
          </a:p>
        </p:txBody>
      </p:sp>
      <p:sp>
        <p:nvSpPr>
          <p:cNvPr id="3" name="Content Placeholder 2">
            <a:extLst>
              <a:ext uri="{FF2B5EF4-FFF2-40B4-BE49-F238E27FC236}">
                <a16:creationId xmlns:a16="http://schemas.microsoft.com/office/drawing/2014/main" id="{7FDEF3D2-3CD0-B141-A703-B3471ED99EEB}"/>
              </a:ext>
            </a:extLst>
          </p:cNvPr>
          <p:cNvSpPr>
            <a:spLocks noGrp="1"/>
          </p:cNvSpPr>
          <p:nvPr>
            <p:ph idx="1"/>
          </p:nvPr>
        </p:nvSpPr>
        <p:spPr>
          <a:xfrm>
            <a:off x="960120" y="1991737"/>
            <a:ext cx="10268712" cy="1700784"/>
          </a:xfrm>
        </p:spPr>
        <p:txBody>
          <a:bodyPr>
            <a:normAutofit lnSpcReduction="10000"/>
          </a:bodyPr>
          <a:lstStyle/>
          <a:p>
            <a:pPr marL="457200" indent="-457200">
              <a:buFont typeface="Arial" panose="020B0604020202020204" pitchFamily="34" charset="0"/>
              <a:buChar char="•"/>
            </a:pPr>
            <a:r>
              <a:rPr lang="en-US" dirty="0"/>
              <a:t>The data processing step involved the normalization of the dataset as good number of the variables were skewed to the right. The normalization was equally necessary as it was required for standardization of the data frame. </a:t>
            </a:r>
          </a:p>
          <a:p>
            <a:endParaRPr lang="en-US" dirty="0"/>
          </a:p>
        </p:txBody>
      </p:sp>
      <p:pic>
        <p:nvPicPr>
          <p:cNvPr id="4" name="Picture 3" descr="A picture containing text&#10;&#10;Description automatically generated">
            <a:extLst>
              <a:ext uri="{FF2B5EF4-FFF2-40B4-BE49-F238E27FC236}">
                <a16:creationId xmlns:a16="http://schemas.microsoft.com/office/drawing/2014/main" id="{C2FDA967-317B-C040-BB56-9A7F165B28FE}"/>
              </a:ext>
            </a:extLst>
          </p:cNvPr>
          <p:cNvPicPr/>
          <p:nvPr/>
        </p:nvPicPr>
        <p:blipFill>
          <a:blip r:embed="rId2">
            <a:extLst>
              <a:ext uri="{28A0092B-C50C-407E-A947-70E740481C1C}">
                <a14:useLocalDpi xmlns:a14="http://schemas.microsoft.com/office/drawing/2010/main" val="0"/>
              </a:ext>
            </a:extLst>
          </a:blip>
          <a:stretch>
            <a:fillRect/>
          </a:stretch>
        </p:blipFill>
        <p:spPr>
          <a:xfrm>
            <a:off x="1166812" y="3978271"/>
            <a:ext cx="8262937" cy="1700784"/>
          </a:xfrm>
          <a:prstGeom prst="rect">
            <a:avLst/>
          </a:prstGeom>
        </p:spPr>
      </p:pic>
    </p:spTree>
    <p:extLst>
      <p:ext uri="{BB962C8B-B14F-4D97-AF65-F5344CB8AC3E}">
        <p14:creationId xmlns:p14="http://schemas.microsoft.com/office/powerpoint/2010/main" val="4189300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A66B8B9-60CC-5540-82A6-615D5CFC82B0}"/>
              </a:ext>
            </a:extLst>
          </p:cNvPr>
          <p:cNvSpPr>
            <a:spLocks noGrp="1"/>
          </p:cNvSpPr>
          <p:nvPr>
            <p:ph type="title"/>
          </p:nvPr>
        </p:nvSpPr>
        <p:spPr>
          <a:xfrm>
            <a:off x="962025" y="2616994"/>
            <a:ext cx="10267950" cy="658813"/>
          </a:xfrm>
        </p:spPr>
        <p:txBody>
          <a:bodyPr>
            <a:noAutofit/>
          </a:bodyPr>
          <a:lstStyle/>
          <a:p>
            <a:pPr algn="ctr"/>
            <a:r>
              <a:rPr lang="en-US" sz="5400" b="1" dirty="0">
                <a:solidFill>
                  <a:schemeClr val="tx1"/>
                </a:solidFill>
              </a:rPr>
              <a:t>MACHINE LEARNING MODELING </a:t>
            </a:r>
            <a:br>
              <a:rPr lang="en-US" sz="5400" b="1" dirty="0">
                <a:solidFill>
                  <a:schemeClr val="tx1"/>
                </a:solidFill>
              </a:rPr>
            </a:br>
            <a:endParaRPr lang="en-US" sz="5400" b="1" dirty="0">
              <a:solidFill>
                <a:schemeClr val="tx1"/>
              </a:solidFill>
            </a:endParaRPr>
          </a:p>
        </p:txBody>
      </p:sp>
      <p:sp>
        <p:nvSpPr>
          <p:cNvPr id="5" name="Title 1">
            <a:extLst>
              <a:ext uri="{FF2B5EF4-FFF2-40B4-BE49-F238E27FC236}">
                <a16:creationId xmlns:a16="http://schemas.microsoft.com/office/drawing/2014/main" id="{0F834F97-FCB6-6742-9D6C-51C62AE9B456}"/>
              </a:ext>
            </a:extLst>
          </p:cNvPr>
          <p:cNvSpPr txBox="1">
            <a:spLocks/>
          </p:cNvSpPr>
          <p:nvPr/>
        </p:nvSpPr>
        <p:spPr>
          <a:xfrm>
            <a:off x="1484313" y="1038225"/>
            <a:ext cx="9905998" cy="31575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a:lstStyle>
          <a:p>
            <a:pPr algn="ctr"/>
            <a:endParaRPr lang="en-US" sz="5400" b="1" dirty="0">
              <a:solidFill>
                <a:schemeClr val="tx1"/>
              </a:solidFill>
            </a:endParaRPr>
          </a:p>
        </p:txBody>
      </p:sp>
      <p:pic>
        <p:nvPicPr>
          <p:cNvPr id="6" name="Picture 5" descr="A picture containing text&#10;&#10;Description automatically generated">
            <a:extLst>
              <a:ext uri="{FF2B5EF4-FFF2-40B4-BE49-F238E27FC236}">
                <a16:creationId xmlns:a16="http://schemas.microsoft.com/office/drawing/2014/main" id="{BAFEC4C2-D5FB-4F45-ADAD-243B8F85879E}"/>
              </a:ext>
            </a:extLst>
          </p:cNvPr>
          <p:cNvPicPr>
            <a:picLocks noChangeAspect="1"/>
          </p:cNvPicPr>
          <p:nvPr/>
        </p:nvPicPr>
        <p:blipFill>
          <a:blip r:embed="rId2"/>
          <a:stretch>
            <a:fillRect/>
          </a:stretch>
        </p:blipFill>
        <p:spPr>
          <a:xfrm>
            <a:off x="2000249" y="3243263"/>
            <a:ext cx="8707437" cy="2641600"/>
          </a:xfrm>
          <a:prstGeom prst="rect">
            <a:avLst/>
          </a:prstGeom>
        </p:spPr>
      </p:pic>
    </p:spTree>
    <p:extLst>
      <p:ext uri="{BB962C8B-B14F-4D97-AF65-F5344CB8AC3E}">
        <p14:creationId xmlns:p14="http://schemas.microsoft.com/office/powerpoint/2010/main" val="220218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91098-1637-CE47-99EE-7587E884E1C7}"/>
              </a:ext>
            </a:extLst>
          </p:cNvPr>
          <p:cNvSpPr>
            <a:spLocks noGrp="1"/>
          </p:cNvSpPr>
          <p:nvPr>
            <p:ph type="title"/>
          </p:nvPr>
        </p:nvSpPr>
        <p:spPr/>
        <p:txBody>
          <a:bodyPr/>
          <a:lstStyle/>
          <a:p>
            <a:r>
              <a:rPr lang="en-US" dirty="0">
                <a:solidFill>
                  <a:schemeClr val="tx1"/>
                </a:solidFill>
              </a:rPr>
              <a:t>Model overview</a:t>
            </a:r>
          </a:p>
        </p:txBody>
      </p:sp>
      <p:sp>
        <p:nvSpPr>
          <p:cNvPr id="3" name="Content Placeholder 2">
            <a:extLst>
              <a:ext uri="{FF2B5EF4-FFF2-40B4-BE49-F238E27FC236}">
                <a16:creationId xmlns:a16="http://schemas.microsoft.com/office/drawing/2014/main" id="{67E20B2B-7007-E949-9439-0622FB048549}"/>
              </a:ext>
            </a:extLst>
          </p:cNvPr>
          <p:cNvSpPr>
            <a:spLocks noGrp="1"/>
          </p:cNvSpPr>
          <p:nvPr>
            <p:ph idx="1"/>
          </p:nvPr>
        </p:nvSpPr>
        <p:spPr>
          <a:xfrm>
            <a:off x="960120" y="2018598"/>
            <a:ext cx="10268712" cy="3324927"/>
          </a:xfrm>
        </p:spPr>
        <p:txBody>
          <a:bodyPr/>
          <a:lstStyle/>
          <a:p>
            <a:pPr marL="731520" lvl="1" indent="-4572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Type:	Supervised Learning</a:t>
            </a:r>
          </a:p>
          <a:p>
            <a:pPr marL="731520" lvl="1" indent="-4572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Regression:</a:t>
            </a:r>
          </a:p>
          <a:p>
            <a:pPr lvl="1" indent="0">
              <a:buNone/>
            </a:pPr>
            <a:r>
              <a:rPr lang="en-US" sz="2000" b="1" dirty="0">
                <a:latin typeface="Times New Roman" panose="02020603050405020304" pitchFamily="18" charset="0"/>
                <a:cs typeface="Times New Roman" panose="02020603050405020304" pitchFamily="18" charset="0"/>
              </a:rPr>
              <a:t>		      Label1: Products Sold (Proxy for sellers)</a:t>
            </a:r>
          </a:p>
          <a:p>
            <a:pPr lvl="1" indent="0">
              <a:buNone/>
            </a:pPr>
            <a:r>
              <a:rPr lang="en-US" sz="2000" b="1" dirty="0">
                <a:latin typeface="Times New Roman" panose="02020603050405020304" pitchFamily="18" charset="0"/>
                <a:cs typeface="Times New Roman" panose="02020603050405020304" pitchFamily="18" charset="0"/>
              </a:rPr>
              <a:t>		      Label2: Products Bought (Proxy for buyers)</a:t>
            </a:r>
          </a:p>
          <a:p>
            <a:pPr marL="617220" lvl="2"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Dataset split: </a:t>
            </a:r>
          </a:p>
          <a:p>
            <a:pPr lvl="2"/>
            <a:r>
              <a:rPr lang="en-US" sz="2000" dirty="0">
                <a:latin typeface="Times New Roman" panose="02020603050405020304" pitchFamily="18" charset="0"/>
                <a:cs typeface="Times New Roman" panose="02020603050405020304" pitchFamily="18" charset="0"/>
              </a:rPr>
              <a:t>	                       Train set: 75%</a:t>
            </a:r>
          </a:p>
          <a:p>
            <a:pPr lvl="2"/>
            <a:r>
              <a:rPr lang="en-US" sz="2000" dirty="0">
                <a:latin typeface="Times New Roman" panose="02020603050405020304" pitchFamily="18" charset="0"/>
                <a:cs typeface="Times New Roman" panose="02020603050405020304" pitchFamily="18" charset="0"/>
              </a:rPr>
              <a:t>		         Test set: 25%</a:t>
            </a:r>
          </a:p>
          <a:p>
            <a:pPr marL="617220" lvl="2"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Tool: </a:t>
            </a:r>
            <a:r>
              <a:rPr lang="en-US" sz="2000" dirty="0" err="1">
                <a:latin typeface="Times New Roman" panose="02020603050405020304" pitchFamily="18" charset="0"/>
                <a:cs typeface="Times New Roman" panose="02020603050405020304" pitchFamily="18" charset="0"/>
              </a:rPr>
              <a:t>Sklearn</a:t>
            </a:r>
            <a:endParaRPr lang="en-US" sz="2000" dirty="0">
              <a:latin typeface="Times New Roman" panose="02020603050405020304" pitchFamily="18" charset="0"/>
              <a:cs typeface="Times New Roman" panose="02020603050405020304" pitchFamily="18" charset="0"/>
            </a:endParaRPr>
          </a:p>
          <a:p>
            <a:pPr lvl="1" indent="0">
              <a:buNone/>
            </a:pP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E97EAAEA-FC1A-B34B-A2CA-AA161F056E66}"/>
              </a:ext>
            </a:extLst>
          </p:cNvPr>
          <p:cNvPicPr>
            <a:picLocks noChangeAspect="1"/>
          </p:cNvPicPr>
          <p:nvPr/>
        </p:nvPicPr>
        <p:blipFill>
          <a:blip r:embed="rId2"/>
          <a:stretch>
            <a:fillRect/>
          </a:stretch>
        </p:blipFill>
        <p:spPr>
          <a:xfrm>
            <a:off x="10223500" y="5829300"/>
            <a:ext cx="1968500" cy="1028700"/>
          </a:xfrm>
          <a:prstGeom prst="rect">
            <a:avLst/>
          </a:prstGeom>
        </p:spPr>
      </p:pic>
    </p:spTree>
    <p:extLst>
      <p:ext uri="{BB962C8B-B14F-4D97-AF65-F5344CB8AC3E}">
        <p14:creationId xmlns:p14="http://schemas.microsoft.com/office/powerpoint/2010/main" val="27852668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9B547-1A7F-4B4F-B178-F4663D099EEA}"/>
              </a:ext>
            </a:extLst>
          </p:cNvPr>
          <p:cNvSpPr>
            <a:spLocks noGrp="1"/>
          </p:cNvSpPr>
          <p:nvPr>
            <p:ph type="title"/>
          </p:nvPr>
        </p:nvSpPr>
        <p:spPr/>
        <p:txBody>
          <a:bodyPr>
            <a:normAutofit fontScale="90000"/>
          </a:bodyPr>
          <a:lstStyle/>
          <a:p>
            <a:r>
              <a:rPr lang="en-US" dirty="0">
                <a:solidFill>
                  <a:schemeClr val="tx1"/>
                </a:solidFill>
              </a:rPr>
              <a:t>regression algorithm used</a:t>
            </a:r>
            <a:endParaRPr lang="en-US" dirty="0"/>
          </a:p>
        </p:txBody>
      </p:sp>
      <p:sp>
        <p:nvSpPr>
          <p:cNvPr id="3" name="Content Placeholder 2">
            <a:extLst>
              <a:ext uri="{FF2B5EF4-FFF2-40B4-BE49-F238E27FC236}">
                <a16:creationId xmlns:a16="http://schemas.microsoft.com/office/drawing/2014/main" id="{0E16BF42-2F24-6043-83FA-B32AF5264871}"/>
              </a:ext>
            </a:extLst>
          </p:cNvPr>
          <p:cNvSpPr>
            <a:spLocks noGrp="1"/>
          </p:cNvSpPr>
          <p:nvPr>
            <p:ph idx="1"/>
          </p:nvPr>
        </p:nvSpPr>
        <p:spPr>
          <a:xfrm>
            <a:off x="960120" y="2018598"/>
            <a:ext cx="10268712" cy="3067752"/>
          </a:xfrm>
        </p:spPr>
        <p:txBody>
          <a:bodyPr/>
          <a:lstStyle/>
          <a:p>
            <a:pPr marL="457200" indent="-457200">
              <a:buFont typeface="Arial" panose="020B0604020202020204" pitchFamily="34" charset="0"/>
              <a:buChar char="•"/>
            </a:pPr>
            <a:r>
              <a:rPr lang="en-US" dirty="0"/>
              <a:t>Multiple Linear Regression (MLR)</a:t>
            </a:r>
          </a:p>
          <a:p>
            <a:pPr marL="457200" indent="-457200">
              <a:buFont typeface="Arial" panose="020B0604020202020204" pitchFamily="34" charset="0"/>
              <a:buChar char="•"/>
            </a:pPr>
            <a:r>
              <a:rPr lang="en-US" dirty="0"/>
              <a:t>Lasso Regression (L1)</a:t>
            </a:r>
          </a:p>
          <a:p>
            <a:pPr marL="457200" indent="-457200">
              <a:buFont typeface="Arial" panose="020B0604020202020204" pitchFamily="34" charset="0"/>
              <a:buChar char="•"/>
            </a:pPr>
            <a:r>
              <a:rPr lang="en-US" dirty="0"/>
              <a:t>AdaBoost Regression (AR)</a:t>
            </a:r>
          </a:p>
          <a:p>
            <a:pPr marL="457200" indent="-457200">
              <a:buFont typeface="Arial" panose="020B0604020202020204" pitchFamily="34" charset="0"/>
              <a:buChar char="•"/>
            </a:pPr>
            <a:r>
              <a:rPr lang="en-US" dirty="0"/>
              <a:t>Gradient Boost Regression (GBR)</a:t>
            </a:r>
          </a:p>
          <a:p>
            <a:pPr marL="457200" indent="-457200">
              <a:buFont typeface="Arial" panose="020B0604020202020204" pitchFamily="34" charset="0"/>
              <a:buChar char="•"/>
            </a:pPr>
            <a:r>
              <a:rPr lang="en-US" dirty="0" err="1"/>
              <a:t>XGBoost</a:t>
            </a:r>
            <a:r>
              <a:rPr lang="en-US" dirty="0"/>
              <a:t> Regression (XGBR)</a:t>
            </a:r>
          </a:p>
        </p:txBody>
      </p:sp>
      <p:pic>
        <p:nvPicPr>
          <p:cNvPr id="6" name="Picture 5" descr="Chart, scatter chart&#10;&#10;Description automatically generated">
            <a:extLst>
              <a:ext uri="{FF2B5EF4-FFF2-40B4-BE49-F238E27FC236}">
                <a16:creationId xmlns:a16="http://schemas.microsoft.com/office/drawing/2014/main" id="{7BF4F504-D03F-8145-9861-2EA7CE6511A1}"/>
              </a:ext>
            </a:extLst>
          </p:cNvPr>
          <p:cNvPicPr>
            <a:picLocks noChangeAspect="1"/>
          </p:cNvPicPr>
          <p:nvPr/>
        </p:nvPicPr>
        <p:blipFill>
          <a:blip r:embed="rId2"/>
          <a:stretch>
            <a:fillRect/>
          </a:stretch>
        </p:blipFill>
        <p:spPr>
          <a:xfrm>
            <a:off x="9701213" y="4989910"/>
            <a:ext cx="2490787" cy="1868090"/>
          </a:xfrm>
          <a:prstGeom prst="rect">
            <a:avLst/>
          </a:prstGeom>
        </p:spPr>
      </p:pic>
    </p:spTree>
    <p:extLst>
      <p:ext uri="{BB962C8B-B14F-4D97-AF65-F5344CB8AC3E}">
        <p14:creationId xmlns:p14="http://schemas.microsoft.com/office/powerpoint/2010/main" val="3026869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10977-1B8C-F741-8B5A-2284EC997E2F}"/>
              </a:ext>
            </a:extLst>
          </p:cNvPr>
          <p:cNvSpPr>
            <a:spLocks noGrp="1"/>
          </p:cNvSpPr>
          <p:nvPr>
            <p:ph type="title"/>
          </p:nvPr>
        </p:nvSpPr>
        <p:spPr/>
        <p:txBody>
          <a:bodyPr/>
          <a:lstStyle/>
          <a:p>
            <a:r>
              <a:rPr lang="en-US">
                <a:solidFill>
                  <a:schemeClr val="tx1"/>
                </a:solidFill>
              </a:rPr>
              <a:t>Algorithm performance</a:t>
            </a:r>
            <a:endParaRPr lang="en-US" dirty="0">
              <a:solidFill>
                <a:schemeClr val="tx1"/>
              </a:solidFill>
            </a:endParaRPr>
          </a:p>
        </p:txBody>
      </p:sp>
      <p:sp>
        <p:nvSpPr>
          <p:cNvPr id="14" name="Content Placeholder 13">
            <a:extLst>
              <a:ext uri="{FF2B5EF4-FFF2-40B4-BE49-F238E27FC236}">
                <a16:creationId xmlns:a16="http://schemas.microsoft.com/office/drawing/2014/main" id="{A2C88880-F87C-1D40-A62B-146767CBC059}"/>
              </a:ext>
            </a:extLst>
          </p:cNvPr>
          <p:cNvSpPr>
            <a:spLocks noGrp="1"/>
          </p:cNvSpPr>
          <p:nvPr>
            <p:ph idx="1"/>
          </p:nvPr>
        </p:nvSpPr>
        <p:spPr>
          <a:xfrm>
            <a:off x="958596" y="1755136"/>
            <a:ext cx="5135880" cy="526923"/>
          </a:xfrm>
        </p:spPr>
        <p:txBody>
          <a:bodyPr vert="horz" lIns="91440" tIns="45720" rIns="91440" bIns="45720" rtlCol="0">
            <a:normAutofit fontScale="92500" lnSpcReduction="10000"/>
          </a:bodyPr>
          <a:lstStyle/>
          <a:p>
            <a:r>
              <a:rPr lang="en-US" dirty="0"/>
              <a:t>Seller’s Prediction</a:t>
            </a:r>
          </a:p>
          <a:p>
            <a:pPr marL="457200" indent="-457200">
              <a:buChar char="•"/>
            </a:pPr>
            <a:endParaRPr lang="en-US" dirty="0"/>
          </a:p>
        </p:txBody>
      </p:sp>
      <p:pic>
        <p:nvPicPr>
          <p:cNvPr id="22" name="Picture 21" descr="Table&#10;&#10;Description automatically generated">
            <a:extLst>
              <a:ext uri="{FF2B5EF4-FFF2-40B4-BE49-F238E27FC236}">
                <a16:creationId xmlns:a16="http://schemas.microsoft.com/office/drawing/2014/main" id="{56C0D1AB-8B76-7549-B329-843EBB017DE7}"/>
              </a:ext>
            </a:extLst>
          </p:cNvPr>
          <p:cNvPicPr>
            <a:picLocks noChangeAspect="1"/>
          </p:cNvPicPr>
          <p:nvPr/>
        </p:nvPicPr>
        <p:blipFill>
          <a:blip r:embed="rId2"/>
          <a:stretch>
            <a:fillRect/>
          </a:stretch>
        </p:blipFill>
        <p:spPr>
          <a:xfrm>
            <a:off x="6743700" y="1804282"/>
            <a:ext cx="4813744" cy="2019300"/>
          </a:xfrm>
          <a:prstGeom prst="rect">
            <a:avLst/>
          </a:prstGeom>
        </p:spPr>
      </p:pic>
      <p:pic>
        <p:nvPicPr>
          <p:cNvPr id="24" name="Picture 23" descr="Chart, bar chart&#10;&#10;Description automatically generated">
            <a:extLst>
              <a:ext uri="{FF2B5EF4-FFF2-40B4-BE49-F238E27FC236}">
                <a16:creationId xmlns:a16="http://schemas.microsoft.com/office/drawing/2014/main" id="{55177021-8199-594D-8CB2-E8A2818D43EF}"/>
              </a:ext>
            </a:extLst>
          </p:cNvPr>
          <p:cNvPicPr>
            <a:picLocks noChangeAspect="1"/>
          </p:cNvPicPr>
          <p:nvPr/>
        </p:nvPicPr>
        <p:blipFill>
          <a:blip r:embed="rId3"/>
          <a:stretch>
            <a:fillRect/>
          </a:stretch>
        </p:blipFill>
        <p:spPr>
          <a:xfrm>
            <a:off x="6743700" y="4037898"/>
            <a:ext cx="4813744" cy="2435098"/>
          </a:xfrm>
          <a:prstGeom prst="rect">
            <a:avLst/>
          </a:prstGeom>
        </p:spPr>
      </p:pic>
      <p:sp>
        <p:nvSpPr>
          <p:cNvPr id="25" name="Content Placeholder 13">
            <a:extLst>
              <a:ext uri="{FF2B5EF4-FFF2-40B4-BE49-F238E27FC236}">
                <a16:creationId xmlns:a16="http://schemas.microsoft.com/office/drawing/2014/main" id="{172148BF-4105-B54D-9A54-8338B20D7FF3}"/>
              </a:ext>
            </a:extLst>
          </p:cNvPr>
          <p:cNvSpPr txBox="1">
            <a:spLocks/>
          </p:cNvSpPr>
          <p:nvPr/>
        </p:nvSpPr>
        <p:spPr>
          <a:xfrm>
            <a:off x="958596" y="3102924"/>
            <a:ext cx="5135880" cy="1869948"/>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Going by the table and figure above comparing the models, </a:t>
            </a:r>
            <a:r>
              <a:rPr lang="en-US" dirty="0" err="1"/>
              <a:t>GradientBoost</a:t>
            </a:r>
            <a:r>
              <a:rPr lang="en-US" dirty="0"/>
              <a:t> was the best performing model. </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591234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10977-1B8C-F741-8B5A-2284EC997E2F}"/>
              </a:ext>
            </a:extLst>
          </p:cNvPr>
          <p:cNvSpPr>
            <a:spLocks noGrp="1"/>
          </p:cNvSpPr>
          <p:nvPr>
            <p:ph type="title"/>
          </p:nvPr>
        </p:nvSpPr>
        <p:spPr/>
        <p:txBody>
          <a:bodyPr>
            <a:normAutofit fontScale="90000"/>
          </a:bodyPr>
          <a:lstStyle/>
          <a:p>
            <a:r>
              <a:rPr lang="en-US" dirty="0">
                <a:solidFill>
                  <a:schemeClr val="tx1"/>
                </a:solidFill>
              </a:rPr>
              <a:t>Important features of model</a:t>
            </a:r>
          </a:p>
        </p:txBody>
      </p:sp>
      <p:sp>
        <p:nvSpPr>
          <p:cNvPr id="14" name="Content Placeholder 13">
            <a:extLst>
              <a:ext uri="{FF2B5EF4-FFF2-40B4-BE49-F238E27FC236}">
                <a16:creationId xmlns:a16="http://schemas.microsoft.com/office/drawing/2014/main" id="{A2C88880-F87C-1D40-A62B-146767CBC059}"/>
              </a:ext>
            </a:extLst>
          </p:cNvPr>
          <p:cNvSpPr>
            <a:spLocks noGrp="1"/>
          </p:cNvSpPr>
          <p:nvPr>
            <p:ph idx="1"/>
          </p:nvPr>
        </p:nvSpPr>
        <p:spPr>
          <a:xfrm>
            <a:off x="958596" y="1755136"/>
            <a:ext cx="5135880" cy="526923"/>
          </a:xfrm>
        </p:spPr>
        <p:txBody>
          <a:bodyPr vert="horz" lIns="91440" tIns="45720" rIns="91440" bIns="45720" rtlCol="0">
            <a:normAutofit fontScale="92500" lnSpcReduction="10000"/>
          </a:bodyPr>
          <a:lstStyle/>
          <a:p>
            <a:r>
              <a:rPr lang="en-US" dirty="0"/>
              <a:t>Seller’s Prediction</a:t>
            </a:r>
          </a:p>
          <a:p>
            <a:pPr marL="457200" indent="-457200">
              <a:buChar char="•"/>
            </a:pPr>
            <a:endParaRPr lang="en-US" dirty="0"/>
          </a:p>
        </p:txBody>
      </p:sp>
      <p:sp>
        <p:nvSpPr>
          <p:cNvPr id="25" name="Content Placeholder 13">
            <a:extLst>
              <a:ext uri="{FF2B5EF4-FFF2-40B4-BE49-F238E27FC236}">
                <a16:creationId xmlns:a16="http://schemas.microsoft.com/office/drawing/2014/main" id="{172148BF-4105-B54D-9A54-8338B20D7FF3}"/>
              </a:ext>
            </a:extLst>
          </p:cNvPr>
          <p:cNvSpPr txBox="1">
            <a:spLocks/>
          </p:cNvSpPr>
          <p:nvPr/>
        </p:nvSpPr>
        <p:spPr>
          <a:xfrm>
            <a:off x="958596" y="2520946"/>
            <a:ext cx="5135880" cy="1869948"/>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4" name="Picture 3" descr="Table&#10;&#10;Description automatically generated">
            <a:extLst>
              <a:ext uri="{FF2B5EF4-FFF2-40B4-BE49-F238E27FC236}">
                <a16:creationId xmlns:a16="http://schemas.microsoft.com/office/drawing/2014/main" id="{DA26A92A-A8B4-174A-B481-FC0CE27A3E81}"/>
              </a:ext>
            </a:extLst>
          </p:cNvPr>
          <p:cNvPicPr>
            <a:picLocks noChangeAspect="1"/>
          </p:cNvPicPr>
          <p:nvPr/>
        </p:nvPicPr>
        <p:blipFill>
          <a:blip r:embed="rId2"/>
          <a:stretch>
            <a:fillRect/>
          </a:stretch>
        </p:blipFill>
        <p:spPr>
          <a:xfrm>
            <a:off x="1189037" y="2310634"/>
            <a:ext cx="4241800" cy="3098800"/>
          </a:xfrm>
          <a:prstGeom prst="rect">
            <a:avLst/>
          </a:prstGeom>
        </p:spPr>
      </p:pic>
      <p:sp>
        <p:nvSpPr>
          <p:cNvPr id="5" name="TextBox 4">
            <a:extLst>
              <a:ext uri="{FF2B5EF4-FFF2-40B4-BE49-F238E27FC236}">
                <a16:creationId xmlns:a16="http://schemas.microsoft.com/office/drawing/2014/main" id="{5D0778FB-8C66-3E46-8A08-8233187971D8}"/>
              </a:ext>
            </a:extLst>
          </p:cNvPr>
          <p:cNvSpPr txBox="1"/>
          <p:nvPr/>
        </p:nvSpPr>
        <p:spPr>
          <a:xfrm>
            <a:off x="6557963" y="2128736"/>
            <a:ext cx="4670869" cy="4801314"/>
          </a:xfrm>
          <a:prstGeom prst="rect">
            <a:avLst/>
          </a:prstGeom>
          <a:noFill/>
        </p:spPr>
        <p:txBody>
          <a:bodyPr wrap="square" rtlCol="0">
            <a:spAutoFit/>
          </a:bodyPr>
          <a:lstStyle/>
          <a:p>
            <a:r>
              <a:rPr lang="en-US" dirty="0"/>
              <a:t>Most important feature of the model: </a:t>
            </a:r>
          </a:p>
          <a:p>
            <a:endParaRPr lang="en-US" dirty="0"/>
          </a:p>
          <a:p>
            <a:pPr marL="742950" lvl="1" indent="-285750">
              <a:buFont typeface="Arial" panose="020B0604020202020204" pitchFamily="34" charset="0"/>
              <a:buChar char="•"/>
            </a:pPr>
            <a:r>
              <a:rPr lang="en-US" dirty="0"/>
              <a:t>Products Pass Rate: sellers with high pass rate of products have high tendencies to sell more.</a:t>
            </a:r>
          </a:p>
          <a:p>
            <a:pPr lvl="1"/>
            <a:endParaRPr lang="en-US" dirty="0"/>
          </a:p>
          <a:p>
            <a:pPr marL="742950" lvl="1" indent="-285750">
              <a:buFont typeface="Arial" panose="020B0604020202020204" pitchFamily="34" charset="0"/>
              <a:buChar char="•"/>
            </a:pPr>
            <a:r>
              <a:rPr lang="en-US" dirty="0"/>
              <a:t>Products Listed: the higher the number of products listed; the higher chance sellers have of making sales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Number of Follower: The model also confirmed that social media interaction with users have high impact on number of products sold by sellers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1525187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10977-1B8C-F741-8B5A-2284EC997E2F}"/>
              </a:ext>
            </a:extLst>
          </p:cNvPr>
          <p:cNvSpPr>
            <a:spLocks noGrp="1"/>
          </p:cNvSpPr>
          <p:nvPr>
            <p:ph type="title"/>
          </p:nvPr>
        </p:nvSpPr>
        <p:spPr/>
        <p:txBody>
          <a:bodyPr/>
          <a:lstStyle/>
          <a:p>
            <a:r>
              <a:rPr lang="en-US">
                <a:solidFill>
                  <a:schemeClr val="tx1"/>
                </a:solidFill>
              </a:rPr>
              <a:t>Algorithm performance</a:t>
            </a:r>
            <a:endParaRPr lang="en-US" dirty="0">
              <a:solidFill>
                <a:schemeClr val="tx1"/>
              </a:solidFill>
            </a:endParaRPr>
          </a:p>
        </p:txBody>
      </p:sp>
      <p:sp>
        <p:nvSpPr>
          <p:cNvPr id="14" name="Content Placeholder 13">
            <a:extLst>
              <a:ext uri="{FF2B5EF4-FFF2-40B4-BE49-F238E27FC236}">
                <a16:creationId xmlns:a16="http://schemas.microsoft.com/office/drawing/2014/main" id="{A2C88880-F87C-1D40-A62B-146767CBC059}"/>
              </a:ext>
            </a:extLst>
          </p:cNvPr>
          <p:cNvSpPr>
            <a:spLocks noGrp="1"/>
          </p:cNvSpPr>
          <p:nvPr>
            <p:ph idx="1"/>
          </p:nvPr>
        </p:nvSpPr>
        <p:spPr>
          <a:xfrm>
            <a:off x="958596" y="1755136"/>
            <a:ext cx="5135880" cy="526923"/>
          </a:xfrm>
        </p:spPr>
        <p:txBody>
          <a:bodyPr vert="horz" lIns="91440" tIns="45720" rIns="91440" bIns="45720" rtlCol="0">
            <a:normAutofit fontScale="92500" lnSpcReduction="10000"/>
          </a:bodyPr>
          <a:lstStyle/>
          <a:p>
            <a:r>
              <a:rPr lang="en-US" dirty="0"/>
              <a:t>Buyer’s Prediction</a:t>
            </a:r>
          </a:p>
          <a:p>
            <a:pPr marL="457200" indent="-457200">
              <a:buChar char="•"/>
            </a:pPr>
            <a:endParaRPr lang="en-US" dirty="0"/>
          </a:p>
        </p:txBody>
      </p:sp>
      <p:sp>
        <p:nvSpPr>
          <p:cNvPr id="25" name="Content Placeholder 13">
            <a:extLst>
              <a:ext uri="{FF2B5EF4-FFF2-40B4-BE49-F238E27FC236}">
                <a16:creationId xmlns:a16="http://schemas.microsoft.com/office/drawing/2014/main" id="{172148BF-4105-B54D-9A54-8338B20D7FF3}"/>
              </a:ext>
            </a:extLst>
          </p:cNvPr>
          <p:cNvSpPr txBox="1">
            <a:spLocks/>
          </p:cNvSpPr>
          <p:nvPr/>
        </p:nvSpPr>
        <p:spPr>
          <a:xfrm>
            <a:off x="787146" y="2566532"/>
            <a:ext cx="5135880" cy="1869948"/>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Going by the table and figure above comparing the models, </a:t>
            </a:r>
            <a:r>
              <a:rPr lang="en-US" dirty="0" err="1"/>
              <a:t>GradientBoost</a:t>
            </a:r>
            <a:r>
              <a:rPr lang="en-US" dirty="0"/>
              <a:t> was the best performing model. </a:t>
            </a:r>
          </a:p>
          <a:p>
            <a:pPr marL="457200" indent="-457200">
              <a:buFont typeface="Arial" panose="020B0604020202020204" pitchFamily="34" charset="0"/>
              <a:buChar char="•"/>
            </a:pPr>
            <a:endParaRPr lang="en-US" dirty="0"/>
          </a:p>
        </p:txBody>
      </p:sp>
      <p:pic>
        <p:nvPicPr>
          <p:cNvPr id="4" name="Picture 3" descr="Table&#10;&#10;Description automatically generated">
            <a:extLst>
              <a:ext uri="{FF2B5EF4-FFF2-40B4-BE49-F238E27FC236}">
                <a16:creationId xmlns:a16="http://schemas.microsoft.com/office/drawing/2014/main" id="{86310FC2-6096-F649-A2E2-70108317C570}"/>
              </a:ext>
            </a:extLst>
          </p:cNvPr>
          <p:cNvPicPr>
            <a:picLocks noChangeAspect="1"/>
          </p:cNvPicPr>
          <p:nvPr/>
        </p:nvPicPr>
        <p:blipFill>
          <a:blip r:embed="rId2"/>
          <a:stretch>
            <a:fillRect/>
          </a:stretch>
        </p:blipFill>
        <p:spPr>
          <a:xfrm>
            <a:off x="6743700" y="1755136"/>
            <a:ext cx="4902200" cy="1752600"/>
          </a:xfrm>
          <a:prstGeom prst="rect">
            <a:avLst/>
          </a:prstGeom>
        </p:spPr>
      </p:pic>
      <p:pic>
        <p:nvPicPr>
          <p:cNvPr id="6" name="Picture 5" descr="Chart, bar chart&#10;&#10;Description automatically generated">
            <a:extLst>
              <a:ext uri="{FF2B5EF4-FFF2-40B4-BE49-F238E27FC236}">
                <a16:creationId xmlns:a16="http://schemas.microsoft.com/office/drawing/2014/main" id="{9EE23006-05BA-2B4D-BF92-BE41792D3B05}"/>
              </a:ext>
            </a:extLst>
          </p:cNvPr>
          <p:cNvPicPr>
            <a:picLocks noChangeAspect="1"/>
          </p:cNvPicPr>
          <p:nvPr/>
        </p:nvPicPr>
        <p:blipFill>
          <a:blip r:embed="rId3"/>
          <a:stretch>
            <a:fillRect/>
          </a:stretch>
        </p:blipFill>
        <p:spPr>
          <a:xfrm>
            <a:off x="6743700" y="3863565"/>
            <a:ext cx="5213350" cy="1951676"/>
          </a:xfrm>
          <a:prstGeom prst="rect">
            <a:avLst/>
          </a:prstGeom>
        </p:spPr>
      </p:pic>
      <p:sp>
        <p:nvSpPr>
          <p:cNvPr id="11" name="Content Placeholder 13">
            <a:extLst>
              <a:ext uri="{FF2B5EF4-FFF2-40B4-BE49-F238E27FC236}">
                <a16:creationId xmlns:a16="http://schemas.microsoft.com/office/drawing/2014/main" id="{B640CA45-24EB-AD4E-A5AF-BEF4C968CA48}"/>
              </a:ext>
            </a:extLst>
          </p:cNvPr>
          <p:cNvSpPr txBox="1">
            <a:spLocks/>
          </p:cNvSpPr>
          <p:nvPr/>
        </p:nvSpPr>
        <p:spPr>
          <a:xfrm>
            <a:off x="639508" y="4396153"/>
            <a:ext cx="5135880" cy="1869948"/>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Model predictions by the algorithms were very low. </a:t>
            </a:r>
          </a:p>
          <a:p>
            <a:pPr lvl="1" indent="0">
              <a:buNone/>
            </a:pPr>
            <a:r>
              <a:rPr lang="en-US" dirty="0"/>
              <a:t>	Culprit: features</a:t>
            </a:r>
          </a:p>
        </p:txBody>
      </p:sp>
    </p:spTree>
    <p:extLst>
      <p:ext uri="{BB962C8B-B14F-4D97-AF65-F5344CB8AC3E}">
        <p14:creationId xmlns:p14="http://schemas.microsoft.com/office/powerpoint/2010/main" val="2603539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10977-1B8C-F741-8B5A-2284EC997E2F}"/>
              </a:ext>
            </a:extLst>
          </p:cNvPr>
          <p:cNvSpPr>
            <a:spLocks noGrp="1"/>
          </p:cNvSpPr>
          <p:nvPr>
            <p:ph type="title"/>
          </p:nvPr>
        </p:nvSpPr>
        <p:spPr>
          <a:xfrm>
            <a:off x="958596" y="83329"/>
            <a:ext cx="10268712" cy="1380213"/>
          </a:xfrm>
        </p:spPr>
        <p:txBody>
          <a:bodyPr>
            <a:normAutofit fontScale="90000"/>
          </a:bodyPr>
          <a:lstStyle/>
          <a:p>
            <a:r>
              <a:rPr lang="en-US" dirty="0">
                <a:solidFill>
                  <a:schemeClr val="tx1"/>
                </a:solidFill>
              </a:rPr>
              <a:t>Important features of model</a:t>
            </a:r>
          </a:p>
        </p:txBody>
      </p:sp>
      <p:sp>
        <p:nvSpPr>
          <p:cNvPr id="14" name="Content Placeholder 13">
            <a:extLst>
              <a:ext uri="{FF2B5EF4-FFF2-40B4-BE49-F238E27FC236}">
                <a16:creationId xmlns:a16="http://schemas.microsoft.com/office/drawing/2014/main" id="{A2C88880-F87C-1D40-A62B-146767CBC059}"/>
              </a:ext>
            </a:extLst>
          </p:cNvPr>
          <p:cNvSpPr>
            <a:spLocks noGrp="1"/>
          </p:cNvSpPr>
          <p:nvPr>
            <p:ph idx="1"/>
          </p:nvPr>
        </p:nvSpPr>
        <p:spPr>
          <a:xfrm>
            <a:off x="896938" y="1640369"/>
            <a:ext cx="5135880" cy="526923"/>
          </a:xfrm>
        </p:spPr>
        <p:txBody>
          <a:bodyPr vert="horz" lIns="91440" tIns="45720" rIns="91440" bIns="45720" rtlCol="0">
            <a:normAutofit fontScale="92500" lnSpcReduction="10000"/>
          </a:bodyPr>
          <a:lstStyle/>
          <a:p>
            <a:r>
              <a:rPr lang="en-US" dirty="0"/>
              <a:t>Buyer’s Prediction</a:t>
            </a:r>
          </a:p>
          <a:p>
            <a:pPr marL="457200" indent="-457200">
              <a:buChar char="•"/>
            </a:pPr>
            <a:endParaRPr lang="en-US" dirty="0"/>
          </a:p>
        </p:txBody>
      </p:sp>
      <p:sp>
        <p:nvSpPr>
          <p:cNvPr id="25" name="Content Placeholder 13">
            <a:extLst>
              <a:ext uri="{FF2B5EF4-FFF2-40B4-BE49-F238E27FC236}">
                <a16:creationId xmlns:a16="http://schemas.microsoft.com/office/drawing/2014/main" id="{172148BF-4105-B54D-9A54-8338B20D7FF3}"/>
              </a:ext>
            </a:extLst>
          </p:cNvPr>
          <p:cNvSpPr txBox="1">
            <a:spLocks/>
          </p:cNvSpPr>
          <p:nvPr/>
        </p:nvSpPr>
        <p:spPr>
          <a:xfrm>
            <a:off x="958596" y="2520946"/>
            <a:ext cx="5135880" cy="1869948"/>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5" name="TextBox 4">
            <a:extLst>
              <a:ext uri="{FF2B5EF4-FFF2-40B4-BE49-F238E27FC236}">
                <a16:creationId xmlns:a16="http://schemas.microsoft.com/office/drawing/2014/main" id="{5D0778FB-8C66-3E46-8A08-8233187971D8}"/>
              </a:ext>
            </a:extLst>
          </p:cNvPr>
          <p:cNvSpPr txBox="1"/>
          <p:nvPr/>
        </p:nvSpPr>
        <p:spPr>
          <a:xfrm>
            <a:off x="6557963" y="1574738"/>
            <a:ext cx="4670869" cy="5632311"/>
          </a:xfrm>
          <a:prstGeom prst="rect">
            <a:avLst/>
          </a:prstGeom>
          <a:noFill/>
        </p:spPr>
        <p:txBody>
          <a:bodyPr wrap="square" rtlCol="0">
            <a:spAutoFit/>
          </a:bodyPr>
          <a:lstStyle/>
          <a:p>
            <a:r>
              <a:rPr lang="en-US" dirty="0"/>
              <a:t>Most important feature of the model: </a:t>
            </a:r>
          </a:p>
          <a:p>
            <a:endParaRPr lang="en-US" dirty="0"/>
          </a:p>
          <a:p>
            <a:pPr marL="742950" lvl="1" indent="-285750">
              <a:buFont typeface="Arial" panose="020B0604020202020204" pitchFamily="34" charset="0"/>
              <a:buChar char="•"/>
            </a:pPr>
            <a:r>
              <a:rPr lang="en-US" dirty="0"/>
              <a:t>Products Wished: users will most likely complete a purchase if such product is on a wish list</a:t>
            </a:r>
          </a:p>
          <a:p>
            <a:pPr lvl="1"/>
            <a:endParaRPr lang="en-US" dirty="0"/>
          </a:p>
          <a:p>
            <a:pPr marL="742950" lvl="1" indent="-285750">
              <a:buFont typeface="Arial" panose="020B0604020202020204" pitchFamily="34" charset="0"/>
              <a:buChar char="•"/>
            </a:pPr>
            <a:r>
              <a:rPr lang="en-US" dirty="0"/>
              <a:t>Recency: If a user frequent the platform, such user will likely make purchase</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Number of Follower: The model also confirmed that social media interaction with other users have high impact on number of products the user will purchase</a:t>
            </a:r>
          </a:p>
          <a:p>
            <a:pPr lvl="1"/>
            <a:endParaRPr lang="en-US" dirty="0"/>
          </a:p>
          <a:p>
            <a:pPr marL="742950" lvl="1" indent="-285750">
              <a:buFont typeface="Arial" panose="020B0604020202020204" pitchFamily="34" charset="0"/>
              <a:buChar char="•"/>
            </a:pPr>
            <a:r>
              <a:rPr lang="en-US" dirty="0"/>
              <a:t>Females have high chance of making purchases on the platform</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pic>
        <p:nvPicPr>
          <p:cNvPr id="6" name="Picture 5" descr="Table&#10;&#10;Description automatically generated">
            <a:extLst>
              <a:ext uri="{FF2B5EF4-FFF2-40B4-BE49-F238E27FC236}">
                <a16:creationId xmlns:a16="http://schemas.microsoft.com/office/drawing/2014/main" id="{A4F68B6D-82E9-4B40-B92C-E7E920E70B51}"/>
              </a:ext>
            </a:extLst>
          </p:cNvPr>
          <p:cNvPicPr>
            <a:picLocks noChangeAspect="1"/>
          </p:cNvPicPr>
          <p:nvPr/>
        </p:nvPicPr>
        <p:blipFill>
          <a:blip r:embed="rId2"/>
          <a:stretch>
            <a:fillRect/>
          </a:stretch>
        </p:blipFill>
        <p:spPr>
          <a:xfrm>
            <a:off x="896938" y="2128736"/>
            <a:ext cx="4737100" cy="4130738"/>
          </a:xfrm>
          <a:prstGeom prst="rect">
            <a:avLst/>
          </a:prstGeom>
        </p:spPr>
      </p:pic>
    </p:spTree>
    <p:extLst>
      <p:ext uri="{BB962C8B-B14F-4D97-AF65-F5344CB8AC3E}">
        <p14:creationId xmlns:p14="http://schemas.microsoft.com/office/powerpoint/2010/main" val="39677853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C9C6D-5FED-334F-BBF7-B41F4A476A88}"/>
              </a:ext>
            </a:extLst>
          </p:cNvPr>
          <p:cNvSpPr>
            <a:spLocks noGrp="1"/>
          </p:cNvSpPr>
          <p:nvPr>
            <p:ph type="title"/>
          </p:nvPr>
        </p:nvSpPr>
        <p:spPr/>
        <p:txBody>
          <a:bodyPr/>
          <a:lstStyle/>
          <a:p>
            <a:r>
              <a:rPr lang="en-US" b="1" dirty="0">
                <a:solidFill>
                  <a:schemeClr val="tx1"/>
                </a:solidFill>
              </a:rPr>
              <a:t>IDEA FOR FUTURE RESEARCH</a:t>
            </a:r>
            <a:endParaRPr lang="en-US" dirty="0">
              <a:solidFill>
                <a:schemeClr val="tx1"/>
              </a:solidFill>
            </a:endParaRPr>
          </a:p>
        </p:txBody>
      </p:sp>
      <p:sp>
        <p:nvSpPr>
          <p:cNvPr id="3" name="Content Placeholder 2">
            <a:extLst>
              <a:ext uri="{FF2B5EF4-FFF2-40B4-BE49-F238E27FC236}">
                <a16:creationId xmlns:a16="http://schemas.microsoft.com/office/drawing/2014/main" id="{ADCF344D-C5C3-4F4D-9264-0428C4E3F796}"/>
              </a:ext>
            </a:extLst>
          </p:cNvPr>
          <p:cNvSpPr>
            <a:spLocks noGrp="1"/>
          </p:cNvSpPr>
          <p:nvPr>
            <p:ph idx="1"/>
          </p:nvPr>
        </p:nvSpPr>
        <p:spPr>
          <a:xfrm>
            <a:off x="960120" y="2018598"/>
            <a:ext cx="10268712" cy="4162746"/>
          </a:xfrm>
        </p:spPr>
        <p:txBody>
          <a:bodyPr/>
          <a:lstStyle/>
          <a:p>
            <a:pPr marL="457200" indent="-457200">
              <a:buFont typeface="Arial" panose="020B0604020202020204" pitchFamily="34" charset="0"/>
              <a:buChar char="•"/>
            </a:pPr>
            <a:r>
              <a:rPr lang="en-US" dirty="0"/>
              <a:t>Predicting retention and churn rates of users on the platform.</a:t>
            </a:r>
          </a:p>
          <a:p>
            <a:pPr marL="457200" indent="-457200">
              <a:buFont typeface="Arial" panose="020B0604020202020204" pitchFamily="34" charset="0"/>
              <a:buChar char="•"/>
            </a:pPr>
            <a:r>
              <a:rPr lang="en-US" dirty="0"/>
              <a:t>Estimating RFM (recency, frequency and monetary value).</a:t>
            </a:r>
          </a:p>
          <a:p>
            <a:pPr marL="457200" indent="-457200">
              <a:buFont typeface="Arial" panose="020B0604020202020204" pitchFamily="34" charset="0"/>
              <a:buChar char="•"/>
            </a:pPr>
            <a:r>
              <a:rPr lang="en-US" dirty="0"/>
              <a:t>Design of recommendation system for both buyers and sellers in terms of best-selling products </a:t>
            </a:r>
          </a:p>
        </p:txBody>
      </p:sp>
      <p:pic>
        <p:nvPicPr>
          <p:cNvPr id="5" name="Picture 4" descr="Diagram&#10;&#10;Description automatically generated">
            <a:extLst>
              <a:ext uri="{FF2B5EF4-FFF2-40B4-BE49-F238E27FC236}">
                <a16:creationId xmlns:a16="http://schemas.microsoft.com/office/drawing/2014/main" id="{F7E79801-3C1C-654C-93E9-A19660336235}"/>
              </a:ext>
            </a:extLst>
          </p:cNvPr>
          <p:cNvPicPr>
            <a:picLocks noChangeAspect="1"/>
          </p:cNvPicPr>
          <p:nvPr/>
        </p:nvPicPr>
        <p:blipFill>
          <a:blip r:embed="rId2"/>
          <a:stretch>
            <a:fillRect/>
          </a:stretch>
        </p:blipFill>
        <p:spPr>
          <a:xfrm>
            <a:off x="9429750" y="5467603"/>
            <a:ext cx="2647950" cy="1226884"/>
          </a:xfrm>
          <a:prstGeom prst="rect">
            <a:avLst/>
          </a:prstGeom>
        </p:spPr>
      </p:pic>
    </p:spTree>
    <p:extLst>
      <p:ext uri="{BB962C8B-B14F-4D97-AF65-F5344CB8AC3E}">
        <p14:creationId xmlns:p14="http://schemas.microsoft.com/office/powerpoint/2010/main" val="3295637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C9C6D-5FED-334F-BBF7-B41F4A476A88}"/>
              </a:ext>
            </a:extLst>
          </p:cNvPr>
          <p:cNvSpPr>
            <a:spLocks noGrp="1"/>
          </p:cNvSpPr>
          <p:nvPr>
            <p:ph type="title"/>
          </p:nvPr>
        </p:nvSpPr>
        <p:spPr/>
        <p:txBody>
          <a:bodyPr/>
          <a:lstStyle/>
          <a:p>
            <a:r>
              <a:rPr lang="en-US" b="1" dirty="0">
                <a:solidFill>
                  <a:schemeClr val="tx1"/>
                </a:solidFill>
              </a:rPr>
              <a:t>recommendations</a:t>
            </a:r>
            <a:endParaRPr lang="en-US" dirty="0">
              <a:solidFill>
                <a:schemeClr val="tx1"/>
              </a:solidFill>
            </a:endParaRPr>
          </a:p>
        </p:txBody>
      </p:sp>
      <p:sp>
        <p:nvSpPr>
          <p:cNvPr id="3" name="Content Placeholder 2">
            <a:extLst>
              <a:ext uri="{FF2B5EF4-FFF2-40B4-BE49-F238E27FC236}">
                <a16:creationId xmlns:a16="http://schemas.microsoft.com/office/drawing/2014/main" id="{ADCF344D-C5C3-4F4D-9264-0428C4E3F796}"/>
              </a:ext>
            </a:extLst>
          </p:cNvPr>
          <p:cNvSpPr>
            <a:spLocks noGrp="1"/>
          </p:cNvSpPr>
          <p:nvPr>
            <p:ph idx="1"/>
          </p:nvPr>
        </p:nvSpPr>
        <p:spPr>
          <a:xfrm>
            <a:off x="960120" y="2018598"/>
            <a:ext cx="10268712" cy="4162746"/>
          </a:xfrm>
        </p:spPr>
        <p:txBody>
          <a:bodyPr/>
          <a:lstStyle/>
          <a:p>
            <a:pPr marL="457200" indent="-457200">
              <a:buFont typeface="Arial" panose="020B0604020202020204" pitchFamily="34" charset="0"/>
              <a:buChar char="•"/>
            </a:pPr>
            <a:r>
              <a:rPr lang="en-US" dirty="0"/>
              <a:t>This study will be useful to e-commerce businesses like amazon, </a:t>
            </a:r>
            <a:r>
              <a:rPr lang="en-US" dirty="0" err="1"/>
              <a:t>ebay</a:t>
            </a:r>
            <a:r>
              <a:rPr lang="en-US" dirty="0"/>
              <a:t>, </a:t>
            </a:r>
            <a:r>
              <a:rPr lang="en-US" dirty="0" err="1"/>
              <a:t>shopify</a:t>
            </a:r>
            <a:r>
              <a:rPr lang="en-US" dirty="0"/>
              <a:t> and </a:t>
            </a:r>
            <a:r>
              <a:rPr lang="en-US" dirty="0" err="1"/>
              <a:t>woocomerce</a:t>
            </a:r>
            <a:r>
              <a:rPr lang="en-US" dirty="0"/>
              <a:t> as they can design their platforms in ways to ensure that both buyers and sellers are well satisfied with their shopping experiences on the platform.</a:t>
            </a:r>
          </a:p>
          <a:p>
            <a:pPr marL="457200" indent="-457200">
              <a:buFont typeface="Arial" panose="020B0604020202020204" pitchFamily="34" charset="0"/>
              <a:buChar char="•"/>
            </a:pPr>
            <a:r>
              <a:rPr lang="en-US" dirty="0"/>
              <a:t>Social media integration with e-commerce will go a long way to influence purchases.</a:t>
            </a:r>
          </a:p>
          <a:p>
            <a:pPr marL="457200" indent="-457200">
              <a:buFont typeface="Arial" panose="020B0604020202020204" pitchFamily="34" charset="0"/>
              <a:buChar char="•"/>
            </a:pPr>
            <a:r>
              <a:rPr lang="en-US" dirty="0"/>
              <a:t>E-commerce platform designers/ developers will need to ensure that quality control mechanism is embedded on the platform. This will drive retention on the platform.</a:t>
            </a:r>
          </a:p>
          <a:p>
            <a:endParaRPr lang="en-US" dirty="0"/>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2676873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BFC09-F7C8-3A43-9DB7-9D0EA8E9D89F}"/>
              </a:ext>
            </a:extLst>
          </p:cNvPr>
          <p:cNvSpPr>
            <a:spLocks noGrp="1"/>
          </p:cNvSpPr>
          <p:nvPr>
            <p:ph type="title"/>
          </p:nvPr>
        </p:nvSpPr>
        <p:spPr/>
        <p:txBody>
          <a:bodyPr/>
          <a:lstStyle/>
          <a:p>
            <a:r>
              <a:rPr lang="en-US" dirty="0">
                <a:solidFill>
                  <a:schemeClr val="tx1"/>
                </a:solidFill>
              </a:rPr>
              <a:t>The Problem</a:t>
            </a:r>
          </a:p>
        </p:txBody>
      </p:sp>
      <p:sp>
        <p:nvSpPr>
          <p:cNvPr id="3" name="Content Placeholder 2">
            <a:extLst>
              <a:ext uri="{FF2B5EF4-FFF2-40B4-BE49-F238E27FC236}">
                <a16:creationId xmlns:a16="http://schemas.microsoft.com/office/drawing/2014/main" id="{C9A41B27-C9CA-EC40-9802-9D9B6922BB46}"/>
              </a:ext>
            </a:extLst>
          </p:cNvPr>
          <p:cNvSpPr>
            <a:spLocks noGrp="1"/>
          </p:cNvSpPr>
          <p:nvPr>
            <p:ph idx="1"/>
          </p:nvPr>
        </p:nvSpPr>
        <p:spPr>
          <a:xfrm>
            <a:off x="960120" y="2328863"/>
            <a:ext cx="10268712" cy="3614738"/>
          </a:xfrm>
        </p:spPr>
        <p:txBody>
          <a:bodyPr/>
          <a:lstStyle/>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C2C company is one that enables users to buy and sell on platforms at the same time. Examples are Amazon and eBay.</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study focused on a fashion C2C e-commerce platform. The company is based in France.</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For every e-commerce platform, there are factors like customer retention, churn rate, conversion rate, user activeness that the platform owners must consider. </a:t>
            </a:r>
          </a:p>
          <a:p>
            <a:pPr marL="457200" indent="-457200">
              <a:buFont typeface="Arial" panose="020B0604020202020204" pitchFamily="34" charset="0"/>
              <a:buChar char="•"/>
            </a:pP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2F435C82-50EB-B740-8F1D-96868B1DC54E}"/>
              </a:ext>
            </a:extLst>
          </p:cNvPr>
          <p:cNvPicPr>
            <a:picLocks noChangeAspect="1"/>
          </p:cNvPicPr>
          <p:nvPr/>
        </p:nvPicPr>
        <p:blipFill>
          <a:blip r:embed="rId2"/>
          <a:stretch>
            <a:fillRect/>
          </a:stretch>
        </p:blipFill>
        <p:spPr>
          <a:xfrm>
            <a:off x="9626600" y="5429251"/>
            <a:ext cx="2565400" cy="1428749"/>
          </a:xfrm>
          <a:prstGeom prst="rect">
            <a:avLst/>
          </a:prstGeom>
        </p:spPr>
      </p:pic>
    </p:spTree>
    <p:extLst>
      <p:ext uri="{BB962C8B-B14F-4D97-AF65-F5344CB8AC3E}">
        <p14:creationId xmlns:p14="http://schemas.microsoft.com/office/powerpoint/2010/main" val="39031279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2B6BD-10DC-9246-8597-28D1624170DC}"/>
              </a:ext>
            </a:extLst>
          </p:cNvPr>
          <p:cNvSpPr>
            <a:spLocks noGrp="1"/>
          </p:cNvSpPr>
          <p:nvPr>
            <p:ph type="title"/>
          </p:nvPr>
        </p:nvSpPr>
        <p:spPr>
          <a:xfrm>
            <a:off x="961644" y="2475226"/>
            <a:ext cx="10268712" cy="1700784"/>
          </a:xfrm>
        </p:spPr>
        <p:txBody>
          <a:bodyPr/>
          <a:lstStyle/>
          <a:p>
            <a:pPr algn="ctr"/>
            <a:r>
              <a:rPr lang="en-US" dirty="0">
                <a:solidFill>
                  <a:schemeClr val="tx1"/>
                </a:solidFill>
              </a:rPr>
              <a:t>Thank you!!!</a:t>
            </a:r>
          </a:p>
        </p:txBody>
      </p:sp>
    </p:spTree>
    <p:extLst>
      <p:ext uri="{BB962C8B-B14F-4D97-AF65-F5344CB8AC3E}">
        <p14:creationId xmlns:p14="http://schemas.microsoft.com/office/powerpoint/2010/main" val="1455719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8FF56-DD4B-F340-9F64-B9B33DEB52EE}"/>
              </a:ext>
            </a:extLst>
          </p:cNvPr>
          <p:cNvSpPr>
            <a:spLocks noGrp="1"/>
          </p:cNvSpPr>
          <p:nvPr>
            <p:ph type="title"/>
          </p:nvPr>
        </p:nvSpPr>
        <p:spPr/>
        <p:txBody>
          <a:bodyPr/>
          <a:lstStyle/>
          <a:p>
            <a:r>
              <a:rPr lang="en-US" dirty="0">
                <a:solidFill>
                  <a:schemeClr val="tx1"/>
                </a:solidFill>
              </a:rPr>
              <a:t>Problem Cont’d</a:t>
            </a:r>
          </a:p>
        </p:txBody>
      </p:sp>
      <p:sp>
        <p:nvSpPr>
          <p:cNvPr id="3" name="Content Placeholder 2">
            <a:extLst>
              <a:ext uri="{FF2B5EF4-FFF2-40B4-BE49-F238E27FC236}">
                <a16:creationId xmlns:a16="http://schemas.microsoft.com/office/drawing/2014/main" id="{D6155B96-8866-7346-964A-E0982E80C0C1}"/>
              </a:ext>
            </a:extLst>
          </p:cNvPr>
          <p:cNvSpPr>
            <a:spLocks noGrp="1"/>
          </p:cNvSpPr>
          <p:nvPr>
            <p:ph idx="1"/>
          </p:nvPr>
        </p:nvSpPr>
        <p:spPr>
          <a:xfrm>
            <a:off x="960120" y="2675823"/>
            <a:ext cx="10268712" cy="3182052"/>
          </a:xfrm>
        </p:spPr>
        <p:txBody>
          <a:bodyPr/>
          <a:lstStyle/>
          <a:p>
            <a:r>
              <a:rPr lang="en-US" dirty="0">
                <a:latin typeface="Times New Roman" panose="02020603050405020304" pitchFamily="18" charset="0"/>
                <a:cs typeface="Times New Roman" panose="02020603050405020304" pitchFamily="18" charset="0"/>
              </a:rPr>
              <a:t>The following questions were considered in this study:</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What factors that contribute to sales?</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What is the lifetime value of customers on each platform?</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What is the average retention rate and activeness of users?</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Does country of residence influence sign ups?</a:t>
            </a:r>
          </a:p>
          <a:p>
            <a:endParaRPr lang="en-US"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pic>
        <p:nvPicPr>
          <p:cNvPr id="5" name="Picture 4" descr="A picture containing text, clipart&#10;&#10;Description automatically generated">
            <a:extLst>
              <a:ext uri="{FF2B5EF4-FFF2-40B4-BE49-F238E27FC236}">
                <a16:creationId xmlns:a16="http://schemas.microsoft.com/office/drawing/2014/main" id="{D96002CD-DE0C-BE49-B9BB-3A426683CF1C}"/>
              </a:ext>
            </a:extLst>
          </p:cNvPr>
          <p:cNvPicPr>
            <a:picLocks noChangeAspect="1"/>
          </p:cNvPicPr>
          <p:nvPr/>
        </p:nvPicPr>
        <p:blipFill>
          <a:blip r:embed="rId2"/>
          <a:stretch>
            <a:fillRect/>
          </a:stretch>
        </p:blipFill>
        <p:spPr>
          <a:xfrm>
            <a:off x="10152066" y="5643563"/>
            <a:ext cx="2032000" cy="1209679"/>
          </a:xfrm>
          <a:prstGeom prst="rect">
            <a:avLst/>
          </a:prstGeom>
        </p:spPr>
      </p:pic>
    </p:spTree>
    <p:extLst>
      <p:ext uri="{BB962C8B-B14F-4D97-AF65-F5344CB8AC3E}">
        <p14:creationId xmlns:p14="http://schemas.microsoft.com/office/powerpoint/2010/main" val="662395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30C5-A45C-1A4D-BECF-01721AEB3471}"/>
              </a:ext>
            </a:extLst>
          </p:cNvPr>
          <p:cNvSpPr>
            <a:spLocks noGrp="1"/>
          </p:cNvSpPr>
          <p:nvPr>
            <p:ph type="title"/>
          </p:nvPr>
        </p:nvSpPr>
        <p:spPr/>
        <p:txBody>
          <a:bodyPr/>
          <a:lstStyle/>
          <a:p>
            <a:r>
              <a:rPr lang="en-US" dirty="0">
                <a:solidFill>
                  <a:schemeClr val="tx1"/>
                </a:solidFill>
              </a:rPr>
              <a:t>Who might care?</a:t>
            </a:r>
          </a:p>
        </p:txBody>
      </p:sp>
      <p:sp>
        <p:nvSpPr>
          <p:cNvPr id="3" name="Content Placeholder 2">
            <a:extLst>
              <a:ext uri="{FF2B5EF4-FFF2-40B4-BE49-F238E27FC236}">
                <a16:creationId xmlns:a16="http://schemas.microsoft.com/office/drawing/2014/main" id="{FA490DCF-18BD-8045-8EB8-90E76C55F1FF}"/>
              </a:ext>
            </a:extLst>
          </p:cNvPr>
          <p:cNvSpPr>
            <a:spLocks noGrp="1"/>
          </p:cNvSpPr>
          <p:nvPr>
            <p:ph idx="1"/>
          </p:nvPr>
        </p:nvSpPr>
        <p:spPr>
          <a:xfrm>
            <a:off x="960120" y="2130552"/>
            <a:ext cx="3754755" cy="3593592"/>
          </a:xfrm>
        </p:spPr>
        <p:txBody>
          <a:bodyPr/>
          <a:lstStyle/>
          <a:p>
            <a:pPr marL="560070" lvl="2" indent="-285750">
              <a:buFont typeface="Arial" panose="020B0604020202020204" pitchFamily="34" charset="0"/>
              <a:buChar char="•"/>
            </a:pPr>
            <a:r>
              <a:rPr lang="en-US" sz="3200" dirty="0"/>
              <a:t>Amazon</a:t>
            </a:r>
          </a:p>
          <a:p>
            <a:pPr marL="560070" lvl="2" indent="-285750">
              <a:buFont typeface="Arial" panose="020B0604020202020204" pitchFamily="34" charset="0"/>
              <a:buChar char="•"/>
            </a:pPr>
            <a:r>
              <a:rPr lang="en-US" sz="3200" dirty="0"/>
              <a:t>eBay</a:t>
            </a:r>
          </a:p>
          <a:p>
            <a:pPr marL="560070" lvl="2" indent="-285750">
              <a:buFont typeface="Arial" panose="020B0604020202020204" pitchFamily="34" charset="0"/>
              <a:buChar char="•"/>
            </a:pPr>
            <a:r>
              <a:rPr lang="en-US" sz="3200" dirty="0"/>
              <a:t>WooCommerce</a:t>
            </a:r>
          </a:p>
          <a:p>
            <a:pPr marL="560070" lvl="2" indent="-285750">
              <a:buFont typeface="Arial" panose="020B0604020202020204" pitchFamily="34" charset="0"/>
              <a:buChar char="•"/>
            </a:pPr>
            <a:r>
              <a:rPr lang="en-US" sz="3200" dirty="0"/>
              <a:t>Shopify</a:t>
            </a:r>
          </a:p>
          <a:p>
            <a:pPr lvl="1" indent="0">
              <a:buNone/>
            </a:pPr>
            <a:r>
              <a:rPr lang="en-US" dirty="0"/>
              <a:t>		…………E.T.C</a:t>
            </a:r>
          </a:p>
        </p:txBody>
      </p:sp>
      <p:sp>
        <p:nvSpPr>
          <p:cNvPr id="4" name="Content Placeholder 2">
            <a:extLst>
              <a:ext uri="{FF2B5EF4-FFF2-40B4-BE49-F238E27FC236}">
                <a16:creationId xmlns:a16="http://schemas.microsoft.com/office/drawing/2014/main" id="{A36F86EF-1D9A-8D4E-A2C0-49BD01321115}"/>
              </a:ext>
            </a:extLst>
          </p:cNvPr>
          <p:cNvSpPr txBox="1">
            <a:spLocks/>
          </p:cNvSpPr>
          <p:nvPr/>
        </p:nvSpPr>
        <p:spPr>
          <a:xfrm>
            <a:off x="6570345" y="2130552"/>
            <a:ext cx="3754755" cy="3593592"/>
          </a:xfrm>
          <a:prstGeom prst="rect">
            <a:avLst/>
          </a:prstGeom>
        </p:spPr>
        <p:txBody>
          <a:bodyPr vert="horz" lIns="91440" tIns="45720" rIns="91440" bIns="45720" rtlCol="0">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pPr lvl="1" indent="0">
              <a:buFont typeface="Wingdings" panose="05000000000000000000" pitchFamily="2" charset="2"/>
              <a:buNone/>
            </a:pPr>
            <a:endParaRPr lang="en-US" dirty="0"/>
          </a:p>
        </p:txBody>
      </p:sp>
      <p:pic>
        <p:nvPicPr>
          <p:cNvPr id="6" name="Picture 5" descr="Graphical user interface, text&#10;&#10;Description automatically generated">
            <a:extLst>
              <a:ext uri="{FF2B5EF4-FFF2-40B4-BE49-F238E27FC236}">
                <a16:creationId xmlns:a16="http://schemas.microsoft.com/office/drawing/2014/main" id="{11858230-18A9-CD45-B003-040059E92A10}"/>
              </a:ext>
            </a:extLst>
          </p:cNvPr>
          <p:cNvPicPr>
            <a:picLocks noChangeAspect="1"/>
          </p:cNvPicPr>
          <p:nvPr/>
        </p:nvPicPr>
        <p:blipFill>
          <a:blip r:embed="rId2"/>
          <a:stretch>
            <a:fillRect/>
          </a:stretch>
        </p:blipFill>
        <p:spPr>
          <a:xfrm>
            <a:off x="7243762" y="2117979"/>
            <a:ext cx="1736725" cy="91440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86C32000-3CB6-C34A-962D-B53D5BE1BA65}"/>
              </a:ext>
            </a:extLst>
          </p:cNvPr>
          <p:cNvPicPr>
            <a:picLocks noChangeAspect="1"/>
          </p:cNvPicPr>
          <p:nvPr/>
        </p:nvPicPr>
        <p:blipFill>
          <a:blip r:embed="rId3"/>
          <a:stretch>
            <a:fillRect/>
          </a:stretch>
        </p:blipFill>
        <p:spPr>
          <a:xfrm>
            <a:off x="7243761" y="4443413"/>
            <a:ext cx="1736725" cy="1145418"/>
          </a:xfrm>
          <a:prstGeom prst="rect">
            <a:avLst/>
          </a:prstGeom>
        </p:spPr>
      </p:pic>
      <p:pic>
        <p:nvPicPr>
          <p:cNvPr id="10" name="Picture 9" descr="Logo, company name&#10;&#10;Description automatically generated">
            <a:extLst>
              <a:ext uri="{FF2B5EF4-FFF2-40B4-BE49-F238E27FC236}">
                <a16:creationId xmlns:a16="http://schemas.microsoft.com/office/drawing/2014/main" id="{7C3CDBBF-E71F-8B4E-B647-6A367A7EA6A8}"/>
              </a:ext>
            </a:extLst>
          </p:cNvPr>
          <p:cNvPicPr>
            <a:picLocks noChangeAspect="1"/>
          </p:cNvPicPr>
          <p:nvPr/>
        </p:nvPicPr>
        <p:blipFill>
          <a:blip r:embed="rId4"/>
          <a:stretch>
            <a:fillRect/>
          </a:stretch>
        </p:blipFill>
        <p:spPr>
          <a:xfrm>
            <a:off x="5029199" y="3228975"/>
            <a:ext cx="1736726" cy="1028700"/>
          </a:xfrm>
          <a:prstGeom prst="rect">
            <a:avLst/>
          </a:prstGeom>
        </p:spPr>
      </p:pic>
      <p:pic>
        <p:nvPicPr>
          <p:cNvPr id="12" name="Picture 11" descr="Graphical user interface&#10;&#10;Description automatically generated with medium confidence">
            <a:extLst>
              <a:ext uri="{FF2B5EF4-FFF2-40B4-BE49-F238E27FC236}">
                <a16:creationId xmlns:a16="http://schemas.microsoft.com/office/drawing/2014/main" id="{A31DCB3D-4C27-2E4F-8ECD-70F220E1612C}"/>
              </a:ext>
            </a:extLst>
          </p:cNvPr>
          <p:cNvPicPr>
            <a:picLocks noChangeAspect="1"/>
          </p:cNvPicPr>
          <p:nvPr/>
        </p:nvPicPr>
        <p:blipFill>
          <a:blip r:embed="rId5"/>
          <a:stretch>
            <a:fillRect/>
          </a:stretch>
        </p:blipFill>
        <p:spPr>
          <a:xfrm>
            <a:off x="9740900" y="3292475"/>
            <a:ext cx="1739900" cy="1028700"/>
          </a:xfrm>
          <a:prstGeom prst="rect">
            <a:avLst/>
          </a:prstGeom>
        </p:spPr>
      </p:pic>
    </p:spTree>
    <p:extLst>
      <p:ext uri="{BB962C8B-B14F-4D97-AF65-F5344CB8AC3E}">
        <p14:creationId xmlns:p14="http://schemas.microsoft.com/office/powerpoint/2010/main" val="564563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7F93D-B046-0243-8AEC-B89B2F5E5E87}"/>
              </a:ext>
            </a:extLst>
          </p:cNvPr>
          <p:cNvSpPr>
            <a:spLocks noGrp="1"/>
          </p:cNvSpPr>
          <p:nvPr>
            <p:ph type="title"/>
          </p:nvPr>
        </p:nvSpPr>
        <p:spPr/>
        <p:txBody>
          <a:bodyPr/>
          <a:lstStyle/>
          <a:p>
            <a:r>
              <a:rPr lang="en-US" dirty="0">
                <a:solidFill>
                  <a:schemeClr val="tx1"/>
                </a:solidFill>
              </a:rPr>
              <a:t>Data information</a:t>
            </a:r>
          </a:p>
        </p:txBody>
      </p:sp>
      <p:sp>
        <p:nvSpPr>
          <p:cNvPr id="3" name="Content Placeholder 2">
            <a:extLst>
              <a:ext uri="{FF2B5EF4-FFF2-40B4-BE49-F238E27FC236}">
                <a16:creationId xmlns:a16="http://schemas.microsoft.com/office/drawing/2014/main" id="{45861C2D-913F-9B4D-B13E-72F240790E00}"/>
              </a:ext>
            </a:extLst>
          </p:cNvPr>
          <p:cNvSpPr>
            <a:spLocks noGrp="1"/>
          </p:cNvSpPr>
          <p:nvPr>
            <p:ph idx="1"/>
          </p:nvPr>
        </p:nvSpPr>
        <p:spPr>
          <a:xfrm>
            <a:off x="960120" y="2587752"/>
            <a:ext cx="10268712" cy="2027111"/>
          </a:xfrm>
        </p:spPr>
        <p:txBody>
          <a:bodyPr/>
          <a:lstStyle/>
          <a:p>
            <a:r>
              <a:rPr lang="en-US" sz="2800" dirty="0">
                <a:latin typeface="Times New Roman" panose="02020603050405020304" pitchFamily="18" charset="0"/>
                <a:cs typeface="Times New Roman" panose="02020603050405020304" pitchFamily="18" charset="0"/>
              </a:rPr>
              <a:t>Data was acquired from Kaggle.</a:t>
            </a:r>
          </a:p>
          <a:p>
            <a:r>
              <a:rPr lang="en-US" sz="2800" dirty="0">
                <a:latin typeface="Times New Roman" panose="02020603050405020304" pitchFamily="18" charset="0"/>
                <a:cs typeface="Times New Roman" panose="02020603050405020304" pitchFamily="18" charset="0"/>
              </a:rPr>
              <a:t>Total observation in data frame was 98000 .</a:t>
            </a:r>
          </a:p>
          <a:p>
            <a:r>
              <a:rPr lang="en-US" sz="2800" dirty="0">
                <a:latin typeface="Times New Roman" panose="02020603050405020304" pitchFamily="18" charset="0"/>
                <a:cs typeface="Times New Roman" panose="02020603050405020304" pitchFamily="18" charset="0"/>
              </a:rPr>
              <a:t>Total number of fields in the data frame was 24</a:t>
            </a:r>
            <a:endParaRPr lang="en-US" dirty="0">
              <a:latin typeface="Times New Roman" panose="02020603050405020304" pitchFamily="18" charset="0"/>
              <a:cs typeface="Times New Roman" panose="02020603050405020304" pitchFamily="18" charset="0"/>
            </a:endParaRPr>
          </a:p>
        </p:txBody>
      </p:sp>
      <p:pic>
        <p:nvPicPr>
          <p:cNvPr id="4" name="Picture 3" descr="A picture containing application&#10;&#10;Description automatically generated">
            <a:extLst>
              <a:ext uri="{FF2B5EF4-FFF2-40B4-BE49-F238E27FC236}">
                <a16:creationId xmlns:a16="http://schemas.microsoft.com/office/drawing/2014/main" id="{A2E918AC-7DD1-FA48-B6CF-04F961826A10}"/>
              </a:ext>
            </a:extLst>
          </p:cNvPr>
          <p:cNvPicPr>
            <a:picLocks noChangeAspect="1"/>
          </p:cNvPicPr>
          <p:nvPr/>
        </p:nvPicPr>
        <p:blipFill>
          <a:blip r:embed="rId2"/>
          <a:stretch>
            <a:fillRect/>
          </a:stretch>
        </p:blipFill>
        <p:spPr>
          <a:xfrm>
            <a:off x="8740775" y="4500562"/>
            <a:ext cx="3451225" cy="2357438"/>
          </a:xfrm>
          <a:prstGeom prst="rect">
            <a:avLst/>
          </a:prstGeom>
        </p:spPr>
      </p:pic>
    </p:spTree>
    <p:extLst>
      <p:ext uri="{BB962C8B-B14F-4D97-AF65-F5344CB8AC3E}">
        <p14:creationId xmlns:p14="http://schemas.microsoft.com/office/powerpoint/2010/main" val="37756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1F76B-7DEC-CE43-B7F3-6D0B1A7CDAAF}"/>
              </a:ext>
            </a:extLst>
          </p:cNvPr>
          <p:cNvSpPr>
            <a:spLocks noGrp="1"/>
          </p:cNvSpPr>
          <p:nvPr>
            <p:ph type="title"/>
          </p:nvPr>
        </p:nvSpPr>
        <p:spPr>
          <a:xfrm>
            <a:off x="960120" y="317814"/>
            <a:ext cx="10268712" cy="753749"/>
          </a:xfrm>
        </p:spPr>
        <p:txBody>
          <a:bodyPr>
            <a:normAutofit fontScale="90000"/>
          </a:bodyPr>
          <a:lstStyle/>
          <a:p>
            <a:r>
              <a:rPr lang="en-US" dirty="0">
                <a:solidFill>
                  <a:schemeClr val="tx1"/>
                </a:solidFill>
              </a:rPr>
              <a:t>Data Set fields</a:t>
            </a:r>
          </a:p>
        </p:txBody>
      </p:sp>
      <p:pic>
        <p:nvPicPr>
          <p:cNvPr id="4" name="Picture 3" descr="Text&#10;&#10;Description automatically generated">
            <a:extLst>
              <a:ext uri="{FF2B5EF4-FFF2-40B4-BE49-F238E27FC236}">
                <a16:creationId xmlns:a16="http://schemas.microsoft.com/office/drawing/2014/main" id="{962B515E-4D47-2A4D-9287-4B569021E9B3}"/>
              </a:ext>
            </a:extLst>
          </p:cNvPr>
          <p:cNvPicPr/>
          <p:nvPr/>
        </p:nvPicPr>
        <p:blipFill>
          <a:blip r:embed="rId2">
            <a:extLst>
              <a:ext uri="{28A0092B-C50C-407E-A947-70E740481C1C}">
                <a14:useLocalDpi xmlns:a14="http://schemas.microsoft.com/office/drawing/2010/main" val="0"/>
              </a:ext>
            </a:extLst>
          </a:blip>
          <a:stretch>
            <a:fillRect/>
          </a:stretch>
        </p:blipFill>
        <p:spPr>
          <a:xfrm>
            <a:off x="1671633" y="1071563"/>
            <a:ext cx="7729538" cy="5614988"/>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84E8848E-0037-8F40-8B6D-1763DA635317}"/>
              </a:ext>
            </a:extLst>
          </p:cNvPr>
          <p:cNvPicPr>
            <a:picLocks noChangeAspect="1"/>
          </p:cNvPicPr>
          <p:nvPr/>
        </p:nvPicPr>
        <p:blipFill>
          <a:blip r:embed="rId3"/>
          <a:stretch>
            <a:fillRect/>
          </a:stretch>
        </p:blipFill>
        <p:spPr>
          <a:xfrm>
            <a:off x="9594306" y="5114925"/>
            <a:ext cx="2258285" cy="1296988"/>
          </a:xfrm>
          <a:prstGeom prst="rect">
            <a:avLst/>
          </a:prstGeom>
        </p:spPr>
      </p:pic>
    </p:spTree>
    <p:extLst>
      <p:ext uri="{BB962C8B-B14F-4D97-AF65-F5344CB8AC3E}">
        <p14:creationId xmlns:p14="http://schemas.microsoft.com/office/powerpoint/2010/main" val="3381214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9536C-AB35-3145-8D78-F7683BAE64CE}"/>
              </a:ext>
            </a:extLst>
          </p:cNvPr>
          <p:cNvSpPr>
            <a:spLocks noGrp="1"/>
          </p:cNvSpPr>
          <p:nvPr>
            <p:ph type="title"/>
          </p:nvPr>
        </p:nvSpPr>
        <p:spPr/>
        <p:txBody>
          <a:bodyPr/>
          <a:lstStyle/>
          <a:p>
            <a:r>
              <a:rPr lang="en-US" dirty="0">
                <a:solidFill>
                  <a:schemeClr val="tx1"/>
                </a:solidFill>
              </a:rPr>
              <a:t>Data wrangling</a:t>
            </a:r>
          </a:p>
        </p:txBody>
      </p:sp>
      <p:sp>
        <p:nvSpPr>
          <p:cNvPr id="3" name="Content Placeholder 2">
            <a:extLst>
              <a:ext uri="{FF2B5EF4-FFF2-40B4-BE49-F238E27FC236}">
                <a16:creationId xmlns:a16="http://schemas.microsoft.com/office/drawing/2014/main" id="{0927D203-962B-2649-BBAD-C64722680D51}"/>
              </a:ext>
            </a:extLst>
          </p:cNvPr>
          <p:cNvSpPr>
            <a:spLocks noGrp="1"/>
          </p:cNvSpPr>
          <p:nvPr>
            <p:ph idx="1"/>
          </p:nvPr>
        </p:nvSpPr>
        <p:spPr>
          <a:xfrm>
            <a:off x="960120" y="2018598"/>
            <a:ext cx="10268712" cy="4162746"/>
          </a:xfrm>
        </p:spPr>
        <p:txBody>
          <a:bodyPr>
            <a:normAutofit lnSpcReduction="10000"/>
          </a:bodyPr>
          <a:lstStyle/>
          <a:p>
            <a:r>
              <a:rPr lang="en-US" dirty="0">
                <a:latin typeface="Times New Roman" panose="02020603050405020304" pitchFamily="18" charset="0"/>
                <a:cs typeface="Times New Roman" panose="02020603050405020304" pitchFamily="18" charset="0"/>
              </a:rPr>
              <a:t>The data when collected from Kaggle was relatively cleaned but required more work for it to be ready for modeling.</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There were categorical variables that needed processing</a:t>
            </a:r>
          </a:p>
          <a:p>
            <a:pPr marL="731520" lvl="1"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Country	</a:t>
            </a:r>
          </a:p>
          <a:p>
            <a:pPr marL="731520" lvl="1"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Gender</a:t>
            </a:r>
          </a:p>
          <a:p>
            <a:pPr marL="731520" lvl="1" indent="-457200">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civilityTitle</a:t>
            </a:r>
            <a:r>
              <a:rPr lang="en-US" dirty="0">
                <a:latin typeface="Times New Roman" panose="02020603050405020304" pitchFamily="18" charset="0"/>
                <a:cs typeface="Times New Roman" panose="02020603050405020304" pitchFamily="18" charset="0"/>
              </a:rPr>
              <a:t> </a:t>
            </a:r>
          </a:p>
          <a:p>
            <a:pPr marL="731520" lvl="1"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Language</a:t>
            </a:r>
          </a:p>
          <a:p>
            <a:pPr lvl="1" indent="0">
              <a:buNone/>
            </a:pPr>
            <a:r>
              <a:rPr lang="en-US" dirty="0">
                <a:latin typeface="Times New Roman" panose="02020603050405020304" pitchFamily="18" charset="0"/>
                <a:cs typeface="Times New Roman" panose="02020603050405020304" pitchFamily="18" charset="0"/>
              </a:rPr>
              <a:t>229 features were engineered from the original 24 fields</a:t>
            </a:r>
          </a:p>
          <a:p>
            <a:pPr lvl="1" indent="0">
              <a:buNone/>
            </a:pPr>
            <a:r>
              <a:rPr lang="en-US" dirty="0">
                <a:solidFill>
                  <a:srgbClr val="C00000"/>
                </a:solidFill>
                <a:latin typeface="Times New Roman" panose="02020603050405020304" pitchFamily="18" charset="0"/>
                <a:cs typeface="Times New Roman" panose="02020603050405020304" pitchFamily="18" charset="0"/>
              </a:rPr>
              <a:t>df = </a:t>
            </a:r>
            <a:r>
              <a:rPr lang="en-US" dirty="0" err="1">
                <a:solidFill>
                  <a:srgbClr val="C00000"/>
                </a:solidFill>
                <a:latin typeface="Times New Roman" panose="02020603050405020304" pitchFamily="18" charset="0"/>
                <a:cs typeface="Times New Roman" panose="02020603050405020304" pitchFamily="18" charset="0"/>
              </a:rPr>
              <a:t>pd.concat</a:t>
            </a:r>
            <a:r>
              <a:rPr lang="en-US" dirty="0">
                <a:solidFill>
                  <a:srgbClr val="C00000"/>
                </a:solidFill>
                <a:latin typeface="Times New Roman" panose="02020603050405020304" pitchFamily="18" charset="0"/>
                <a:cs typeface="Times New Roman" panose="02020603050405020304" pitchFamily="18" charset="0"/>
              </a:rPr>
              <a:t>([</a:t>
            </a:r>
            <a:r>
              <a:rPr lang="en-US" dirty="0" err="1">
                <a:solidFill>
                  <a:srgbClr val="C00000"/>
                </a:solidFill>
                <a:latin typeface="Times New Roman" panose="02020603050405020304" pitchFamily="18" charset="0"/>
                <a:cs typeface="Times New Roman" panose="02020603050405020304" pitchFamily="18" charset="0"/>
              </a:rPr>
              <a:t>df,pd.get_dummies</a:t>
            </a:r>
            <a:r>
              <a:rPr lang="en-US" dirty="0">
                <a:solidFill>
                  <a:srgbClr val="C00000"/>
                </a:solidFill>
                <a:latin typeface="Times New Roman" panose="02020603050405020304" pitchFamily="18" charset="0"/>
                <a:cs typeface="Times New Roman" panose="02020603050405020304" pitchFamily="18" charset="0"/>
              </a:rPr>
              <a:t>(df['language'], prefix='lang')],axis=1)</a:t>
            </a:r>
          </a:p>
        </p:txBody>
      </p:sp>
      <p:pic>
        <p:nvPicPr>
          <p:cNvPr id="5" name="Picture 4" descr="Diagram&#10;&#10;Description automatically generated with medium confidence">
            <a:extLst>
              <a:ext uri="{FF2B5EF4-FFF2-40B4-BE49-F238E27FC236}">
                <a16:creationId xmlns:a16="http://schemas.microsoft.com/office/drawing/2014/main" id="{DD1DD099-B06A-BD43-BD05-C4F11E1181AF}"/>
              </a:ext>
            </a:extLst>
          </p:cNvPr>
          <p:cNvPicPr>
            <a:picLocks noChangeAspect="1"/>
          </p:cNvPicPr>
          <p:nvPr/>
        </p:nvPicPr>
        <p:blipFill>
          <a:blip r:embed="rId2"/>
          <a:stretch>
            <a:fillRect/>
          </a:stretch>
        </p:blipFill>
        <p:spPr>
          <a:xfrm>
            <a:off x="10160445" y="3528471"/>
            <a:ext cx="1765300" cy="1143000"/>
          </a:xfrm>
          <a:prstGeom prst="rect">
            <a:avLst/>
          </a:prstGeom>
        </p:spPr>
      </p:pic>
    </p:spTree>
    <p:extLst>
      <p:ext uri="{BB962C8B-B14F-4D97-AF65-F5344CB8AC3E}">
        <p14:creationId xmlns:p14="http://schemas.microsoft.com/office/powerpoint/2010/main" val="2325955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359F7-F15D-AE43-BB69-76769BFACDA9}"/>
              </a:ext>
            </a:extLst>
          </p:cNvPr>
          <p:cNvSpPr>
            <a:spLocks noGrp="1"/>
          </p:cNvSpPr>
          <p:nvPr>
            <p:ph type="title"/>
          </p:nvPr>
        </p:nvSpPr>
        <p:spPr>
          <a:xfrm>
            <a:off x="960120" y="317814"/>
            <a:ext cx="10268712" cy="1210949"/>
          </a:xfrm>
        </p:spPr>
        <p:txBody>
          <a:bodyPr/>
          <a:lstStyle/>
          <a:p>
            <a:r>
              <a:rPr lang="en-US" dirty="0">
                <a:solidFill>
                  <a:schemeClr val="tx1"/>
                </a:solidFill>
              </a:rPr>
              <a:t>Data wrangling cont’d</a:t>
            </a:r>
          </a:p>
        </p:txBody>
      </p:sp>
      <p:sp>
        <p:nvSpPr>
          <p:cNvPr id="3" name="Content Placeholder 2">
            <a:extLst>
              <a:ext uri="{FF2B5EF4-FFF2-40B4-BE49-F238E27FC236}">
                <a16:creationId xmlns:a16="http://schemas.microsoft.com/office/drawing/2014/main" id="{C0ACE6F6-B85A-664C-81A0-BE31E69727FD}"/>
              </a:ext>
            </a:extLst>
          </p:cNvPr>
          <p:cNvSpPr>
            <a:spLocks noGrp="1"/>
          </p:cNvSpPr>
          <p:nvPr>
            <p:ph idx="1"/>
          </p:nvPr>
        </p:nvSpPr>
        <p:spPr>
          <a:xfrm>
            <a:off x="960120" y="1700213"/>
            <a:ext cx="10268712" cy="4481131"/>
          </a:xfrm>
        </p:spPr>
        <p:txBody>
          <a:bodyPr/>
          <a:lstStyle/>
          <a:p>
            <a:r>
              <a:rPr lang="en-US" dirty="0">
                <a:latin typeface="Times New Roman" panose="02020603050405020304" pitchFamily="18" charset="0"/>
                <a:cs typeface="Times New Roman" panose="02020603050405020304" pitchFamily="18" charset="0"/>
              </a:rPr>
              <a:t>Since the C2C platform was majorly in French, an attempt was made to interpret the 98000 observations to English.</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Due to the size of the dataset, it took a very long time to complete the interpretation.</a:t>
            </a:r>
          </a:p>
          <a:p>
            <a:pPr marL="457200" indent="-4572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a result, the original language of the dataset was retained .</a:t>
            </a:r>
          </a:p>
          <a:p>
            <a:r>
              <a:rPr lang="en-US" dirty="0">
                <a:solidFill>
                  <a:srgbClr val="C00000"/>
                </a:solidFill>
                <a:latin typeface="Times New Roman" panose="02020603050405020304" pitchFamily="18" charset="0"/>
                <a:cs typeface="Times New Roman" panose="02020603050405020304" pitchFamily="18" charset="0"/>
              </a:rPr>
              <a:t>translator = Translator(</a:t>
            </a:r>
            <a:r>
              <a:rPr lang="en-US" dirty="0" err="1">
                <a:solidFill>
                  <a:srgbClr val="C00000"/>
                </a:solidFill>
                <a:latin typeface="Times New Roman" panose="02020603050405020304" pitchFamily="18" charset="0"/>
                <a:cs typeface="Times New Roman" panose="02020603050405020304" pitchFamily="18" charset="0"/>
              </a:rPr>
              <a:t>to_lang</a:t>
            </a:r>
            <a:r>
              <a:rPr lang="en-US" dirty="0">
                <a:solidFill>
                  <a:srgbClr val="C00000"/>
                </a:solidFill>
                <a:latin typeface="Times New Roman" panose="02020603050405020304" pitchFamily="18" charset="0"/>
                <a:cs typeface="Times New Roman" panose="02020603050405020304" pitchFamily="18" charset="0"/>
              </a:rPr>
              <a:t>="English", </a:t>
            </a:r>
            <a:r>
              <a:rPr lang="en-US" dirty="0" err="1">
                <a:solidFill>
                  <a:srgbClr val="C00000"/>
                </a:solidFill>
                <a:latin typeface="Times New Roman" panose="02020603050405020304" pitchFamily="18" charset="0"/>
                <a:cs typeface="Times New Roman" panose="02020603050405020304" pitchFamily="18" charset="0"/>
              </a:rPr>
              <a:t>from_lang</a:t>
            </a:r>
            <a:r>
              <a:rPr lang="en-US" dirty="0">
                <a:solidFill>
                  <a:srgbClr val="C00000"/>
                </a:solidFill>
                <a:latin typeface="Times New Roman" panose="02020603050405020304" pitchFamily="18" charset="0"/>
                <a:cs typeface="Times New Roman" panose="02020603050405020304" pitchFamily="18" charset="0"/>
              </a:rPr>
              <a:t> = "French")</a:t>
            </a:r>
          </a:p>
          <a:p>
            <a:r>
              <a:rPr lang="en-US" dirty="0">
                <a:solidFill>
                  <a:srgbClr val="C00000"/>
                </a:solidFill>
                <a:latin typeface="Times New Roman" panose="02020603050405020304" pitchFamily="18" charset="0"/>
                <a:cs typeface="Times New Roman" panose="02020603050405020304" pitchFamily="18" charset="0"/>
              </a:rPr>
              <a:t>translation1 = </a:t>
            </a:r>
            <a:r>
              <a:rPr lang="en-US" dirty="0" err="1">
                <a:solidFill>
                  <a:srgbClr val="C00000"/>
                </a:solidFill>
                <a:latin typeface="Times New Roman" panose="02020603050405020304" pitchFamily="18" charset="0"/>
                <a:cs typeface="Times New Roman" panose="02020603050405020304" pitchFamily="18" charset="0"/>
              </a:rPr>
              <a:t>translator.translate</a:t>
            </a:r>
            <a:r>
              <a:rPr lang="en-US" dirty="0">
                <a:solidFill>
                  <a:srgbClr val="C00000"/>
                </a:solidFill>
                <a:latin typeface="Times New Roman" panose="02020603050405020304" pitchFamily="18" charset="0"/>
                <a:cs typeface="Times New Roman" panose="02020603050405020304" pitchFamily="18" charset="0"/>
              </a:rPr>
              <a:t>("</a:t>
            </a:r>
            <a:r>
              <a:rPr lang="en-US" dirty="0" err="1">
                <a:solidFill>
                  <a:srgbClr val="C00000"/>
                </a:solidFill>
                <a:latin typeface="Times New Roman" panose="02020603050405020304" pitchFamily="18" charset="0"/>
                <a:cs typeface="Times New Roman" panose="02020603050405020304" pitchFamily="18" charset="0"/>
              </a:rPr>
              <a:t>Royaume</a:t>
            </a:r>
            <a:r>
              <a:rPr lang="en-US" dirty="0">
                <a:solidFill>
                  <a:srgbClr val="C00000"/>
                </a:solidFill>
                <a:latin typeface="Times New Roman" panose="02020603050405020304" pitchFamily="18" charset="0"/>
                <a:cs typeface="Times New Roman" panose="02020603050405020304" pitchFamily="18" charset="0"/>
              </a:rPr>
              <a:t>-Uni")</a:t>
            </a:r>
          </a:p>
          <a:p>
            <a:r>
              <a:rPr lang="en-US" dirty="0">
                <a:solidFill>
                  <a:srgbClr val="C00000"/>
                </a:solidFill>
                <a:latin typeface="Times New Roman" panose="02020603050405020304" pitchFamily="18" charset="0"/>
                <a:cs typeface="Times New Roman" panose="02020603050405020304" pitchFamily="18" charset="0"/>
              </a:rPr>
              <a:t>translation1 	   United Kingdom</a:t>
            </a:r>
          </a:p>
        </p:txBody>
      </p:sp>
      <p:cxnSp>
        <p:nvCxnSpPr>
          <p:cNvPr id="5" name="Straight Arrow Connector 4">
            <a:extLst>
              <a:ext uri="{FF2B5EF4-FFF2-40B4-BE49-F238E27FC236}">
                <a16:creationId xmlns:a16="http://schemas.microsoft.com/office/drawing/2014/main" id="{B4AB2D86-48D2-2440-9776-A51376DEBAAC}"/>
              </a:ext>
            </a:extLst>
          </p:cNvPr>
          <p:cNvCxnSpPr/>
          <p:nvPr/>
        </p:nvCxnSpPr>
        <p:spPr>
          <a:xfrm>
            <a:off x="3043238" y="5629275"/>
            <a:ext cx="885825" cy="0"/>
          </a:xfrm>
          <a:prstGeom prst="straightConnector1">
            <a:avLst/>
          </a:prstGeom>
          <a:ln>
            <a:solidFill>
              <a:srgbClr val="C00000"/>
            </a:solidFill>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728763045"/>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emplate/>
  <TotalTime>1236</TotalTime>
  <Words>1268</Words>
  <Application>Microsoft Macintosh PowerPoint</Application>
  <PresentationFormat>Widescreen</PresentationFormat>
  <Paragraphs>133</Paragraphs>
  <Slides>30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Corbel</vt:lpstr>
      <vt:lpstr>Franklin Gothic Demi Cond</vt:lpstr>
      <vt:lpstr>Franklin Gothic Medium</vt:lpstr>
      <vt:lpstr>Times New Roman</vt:lpstr>
      <vt:lpstr>Wingdings</vt:lpstr>
      <vt:lpstr>JuxtaposeVTI</vt:lpstr>
      <vt:lpstr>C2C E-COMMERCE BUSINESS PERFORMANCE ANALYSIS</vt:lpstr>
      <vt:lpstr>Background:</vt:lpstr>
      <vt:lpstr>The Problem</vt:lpstr>
      <vt:lpstr>Problem Cont’d</vt:lpstr>
      <vt:lpstr>Who might care?</vt:lpstr>
      <vt:lpstr>Data information</vt:lpstr>
      <vt:lpstr>Data Set fields</vt:lpstr>
      <vt:lpstr>Data wrangling</vt:lpstr>
      <vt:lpstr>Data wrangling cont’d</vt:lpstr>
      <vt:lpstr>Data exploration</vt:lpstr>
      <vt:lpstr>Data exploration CONT’d</vt:lpstr>
      <vt:lpstr>Data exploration CONT’d</vt:lpstr>
      <vt:lpstr>Data exploration cont’d</vt:lpstr>
      <vt:lpstr>Data exploration cont’d</vt:lpstr>
      <vt:lpstr>Data exploration cont’d</vt:lpstr>
      <vt:lpstr>Data exploration cont’d</vt:lpstr>
      <vt:lpstr>Data exploration cont’d</vt:lpstr>
      <vt:lpstr>Heatmap analysis</vt:lpstr>
      <vt:lpstr>Dealing with outliers</vt:lpstr>
      <vt:lpstr>DATA PROCESSING</vt:lpstr>
      <vt:lpstr>MACHINE LEARNING MODELING  </vt:lpstr>
      <vt:lpstr>Model overview</vt:lpstr>
      <vt:lpstr>regression algorithm used</vt:lpstr>
      <vt:lpstr>Algorithm performance</vt:lpstr>
      <vt:lpstr>Important features of model</vt:lpstr>
      <vt:lpstr>Algorithm performance</vt:lpstr>
      <vt:lpstr>Important features of model</vt:lpstr>
      <vt:lpstr>IDEA FOR FUTURE RESEARCH</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C2C E-COMMERCE BUSINESS PERFORMANCE ANALYSIS</dc:title>
  <dc:creator>Oluwafemi Babatunde</dc:creator>
  <cp:lastModifiedBy>Oluwafemi Babatunde</cp:lastModifiedBy>
  <cp:revision>41</cp:revision>
  <dcterms:created xsi:type="dcterms:W3CDTF">2021-03-06T01:05:20Z</dcterms:created>
  <dcterms:modified xsi:type="dcterms:W3CDTF">2021-03-06T21:53:53Z</dcterms:modified>
</cp:coreProperties>
</file>